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69" r:id="rId2"/>
    <p:sldId id="268" r:id="rId3"/>
    <p:sldId id="270" r:id="rId4"/>
    <p:sldId id="272" r:id="rId5"/>
    <p:sldId id="271" r:id="rId6"/>
    <p:sldId id="273" r:id="rId7"/>
    <p:sldId id="258" r:id="rId8"/>
    <p:sldId id="266" r:id="rId9"/>
    <p:sldId id="274" r:id="rId10"/>
    <p:sldId id="259" r:id="rId11"/>
    <p:sldId id="262" r:id="rId12"/>
    <p:sldId id="264" r:id="rId13"/>
    <p:sldId id="265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657DD-76EC-44A4-82ED-827611169F23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0330D-2B35-45C1-B9DD-E9E24B71E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39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E209C-F35C-4A78-8C2A-F89FEE5E5482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зарослях можно познакомиться с вопросами предложного падежа. Проверьте свои знания, нажав на вопрос.</a:t>
            </a:r>
          </a:p>
        </p:txBody>
      </p:sp>
    </p:spTree>
    <p:extLst>
      <p:ext uri="{BB962C8B-B14F-4D97-AF65-F5344CB8AC3E}">
        <p14:creationId xmlns:p14="http://schemas.microsoft.com/office/powerpoint/2010/main" val="412824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61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8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80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271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1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2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37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91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0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52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2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18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4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45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5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06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57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E16CF7-86D0-4C95-B2EB-C325550BC782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E30C84-C4AF-454C-ACAF-79D17A0B6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3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radosvet.net/uploads/posts/2011-07/1310089954_53072_or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887" y="635850"/>
            <a:ext cx="3148642" cy="24399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996380">
            <a:off x="5957343" y="5313250"/>
            <a:ext cx="2919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5837" y="3201645"/>
            <a:ext cx="246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чём?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390205">
            <a:off x="9594898" y="4182478"/>
            <a:ext cx="247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13476" y="3581400"/>
            <a:ext cx="1425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Где?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56404">
            <a:off x="9190343" y="5257138"/>
            <a:ext cx="2097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ком?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121027">
            <a:off x="6374125" y="4271598"/>
            <a:ext cx="2085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чём?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907525">
            <a:off x="890616" y="1850678"/>
            <a:ext cx="2201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чём?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539114">
            <a:off x="660325" y="881712"/>
            <a:ext cx="22124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ком?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http://i2.imageban.ru/out/2011/06/26/777cbb3d609879714e01f7800ec747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4" y="3075757"/>
            <a:ext cx="3980793" cy="307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4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s00.infourok.ru/images/doc/234/96092/1/640/img1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03" y="679401"/>
            <a:ext cx="7625586" cy="571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93280" y="553936"/>
            <a:ext cx="43206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rgbClr val="FF6600"/>
                </a:solidFill>
              </a:rPr>
              <a:t>Предложный падеж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10795" y="808675"/>
            <a:ext cx="53258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u="sng" dirty="0" smtClean="0">
                <a:solidFill>
                  <a:srgbClr val="0000FF"/>
                </a:solidFill>
              </a:rPr>
              <a:t>О КОМ? О</a:t>
            </a:r>
            <a:r>
              <a:rPr lang="en-US" altLang="ru-RU" sz="2400" b="1" u="sng" dirty="0" smtClean="0">
                <a:solidFill>
                  <a:srgbClr val="0000FF"/>
                </a:solidFill>
              </a:rPr>
              <a:t> </a:t>
            </a:r>
            <a:r>
              <a:rPr lang="ru-RU" altLang="ru-RU" sz="2400" b="1" u="sng" dirty="0" smtClean="0">
                <a:solidFill>
                  <a:srgbClr val="0000FF"/>
                </a:solidFill>
              </a:rPr>
              <a:t>ЧЕМ?</a:t>
            </a:r>
            <a:r>
              <a:rPr lang="en-US" altLang="ru-RU" sz="2400" b="1" u="sng" dirty="0" smtClean="0">
                <a:solidFill>
                  <a:srgbClr val="0000FF"/>
                </a:solidFill>
              </a:rPr>
              <a:t> </a:t>
            </a:r>
            <a:r>
              <a:rPr lang="ru-RU" altLang="ru-RU" sz="2400" b="1" u="sng" dirty="0" smtClean="0">
                <a:solidFill>
                  <a:srgbClr val="0000FF"/>
                </a:solidFill>
              </a:rPr>
              <a:t>В ЧЁМ? В КОМ? </a:t>
            </a:r>
          </a:p>
          <a:p>
            <a:r>
              <a:rPr lang="ru-RU" altLang="ru-RU" sz="2400" b="1" u="sng" dirty="0" smtClean="0">
                <a:solidFill>
                  <a:srgbClr val="0000FF"/>
                </a:solidFill>
              </a:rPr>
              <a:t>ПРИ ЧЁМ? ПРИ КОМ?</a:t>
            </a:r>
            <a:endParaRPr lang="ru-RU" altLang="ru-RU" sz="2400" b="1" u="sng" dirty="0">
              <a:solidFill>
                <a:srgbClr val="0000FF"/>
              </a:solidFill>
            </a:endParaRPr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728298" y="4519686"/>
            <a:ext cx="11174413" cy="2168526"/>
            <a:chOff x="-132" y="2207"/>
            <a:chExt cx="7039" cy="1366"/>
          </a:xfrm>
        </p:grpSpPr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-132" y="2646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7" name="AutoShape 11"/>
            <p:cNvSpPr>
              <a:spLocks noChangeArrowheads="1"/>
            </p:cNvSpPr>
            <p:nvPr/>
          </p:nvSpPr>
          <p:spPr bwMode="auto">
            <a:xfrm>
              <a:off x="6331" y="2704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8" name="AutoShape 12"/>
            <p:cNvSpPr>
              <a:spLocks noChangeArrowheads="1"/>
            </p:cNvSpPr>
            <p:nvPr/>
          </p:nvSpPr>
          <p:spPr bwMode="auto">
            <a:xfrm>
              <a:off x="317" y="2851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653" y="2657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3" name="AutoShape 17"/>
            <p:cNvSpPr>
              <a:spLocks noChangeArrowheads="1"/>
            </p:cNvSpPr>
            <p:nvPr/>
          </p:nvSpPr>
          <p:spPr bwMode="auto">
            <a:xfrm>
              <a:off x="5389" y="2923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6240" y="2207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5" name="AutoShape 19"/>
            <p:cNvSpPr>
              <a:spLocks noChangeArrowheads="1"/>
            </p:cNvSpPr>
            <p:nvPr/>
          </p:nvSpPr>
          <p:spPr bwMode="auto">
            <a:xfrm>
              <a:off x="5965" y="2997"/>
              <a:ext cx="576" cy="576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50" name="AutoShape 34"/>
          <p:cNvSpPr>
            <a:spLocks noChangeArrowheads="1"/>
          </p:cNvSpPr>
          <p:nvPr/>
        </p:nvSpPr>
        <p:spPr bwMode="auto">
          <a:xfrm rot="6692610">
            <a:off x="2008189" y="1785939"/>
            <a:ext cx="903287" cy="1036637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8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1" name="AutoShape 35"/>
          <p:cNvSpPr>
            <a:spLocks noChangeArrowheads="1"/>
          </p:cNvSpPr>
          <p:nvPr/>
        </p:nvSpPr>
        <p:spPr bwMode="auto">
          <a:xfrm rot="2676877">
            <a:off x="666268" y="1994090"/>
            <a:ext cx="962025" cy="1704975"/>
          </a:xfrm>
          <a:prstGeom prst="moon">
            <a:avLst>
              <a:gd name="adj" fmla="val 41250"/>
            </a:avLst>
          </a:prstGeom>
          <a:solidFill>
            <a:schemeClr val="accent1"/>
          </a:solidFill>
          <a:ln w="9525">
            <a:solidFill>
              <a:srgbClr val="008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52" name="AutoShape 36"/>
          <p:cNvSpPr>
            <a:spLocks noChangeArrowheads="1"/>
          </p:cNvSpPr>
          <p:nvPr/>
        </p:nvSpPr>
        <p:spPr bwMode="auto">
          <a:xfrm rot="8889662">
            <a:off x="2135297" y="2003038"/>
            <a:ext cx="1036637" cy="2001838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82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114352" y="1880211"/>
            <a:ext cx="1362075" cy="4190999"/>
            <a:chOff x="1127125" y="1752601"/>
            <a:chExt cx="1362075" cy="4190999"/>
          </a:xfrm>
        </p:grpSpPr>
        <p:sp>
          <p:nvSpPr>
            <p:cNvPr id="9238" name="Oval 22"/>
            <p:cNvSpPr>
              <a:spLocks noChangeArrowheads="1"/>
            </p:cNvSpPr>
            <p:nvPr/>
          </p:nvSpPr>
          <p:spPr bwMode="auto">
            <a:xfrm>
              <a:off x="1423987" y="1752601"/>
              <a:ext cx="739776" cy="701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239" name="Group 23"/>
            <p:cNvGrpSpPr>
              <a:grpSpLocks/>
            </p:cNvGrpSpPr>
            <p:nvPr/>
          </p:nvGrpSpPr>
          <p:grpSpPr bwMode="auto">
            <a:xfrm rot="157289">
              <a:off x="1423988" y="2473592"/>
              <a:ext cx="592138" cy="3108325"/>
              <a:chOff x="2784" y="1104"/>
              <a:chExt cx="384" cy="1488"/>
            </a:xfrm>
          </p:grpSpPr>
          <p:sp>
            <p:nvSpPr>
              <p:cNvPr id="9240" name="AutoShape 24"/>
              <p:cNvSpPr>
                <a:spLocks noChangeArrowheads="1"/>
              </p:cNvSpPr>
              <p:nvPr/>
            </p:nvSpPr>
            <p:spPr bwMode="auto">
              <a:xfrm>
                <a:off x="2784" y="1248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1" name="AutoShape 25"/>
              <p:cNvSpPr>
                <a:spLocks noChangeArrowheads="1"/>
              </p:cNvSpPr>
              <p:nvPr/>
            </p:nvSpPr>
            <p:spPr bwMode="auto">
              <a:xfrm>
                <a:off x="2784" y="1104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2" name="AutoShape 26"/>
              <p:cNvSpPr>
                <a:spLocks noChangeArrowheads="1"/>
              </p:cNvSpPr>
              <p:nvPr/>
            </p:nvSpPr>
            <p:spPr bwMode="auto">
              <a:xfrm>
                <a:off x="2784" y="1392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3" name="AutoShape 27"/>
              <p:cNvSpPr>
                <a:spLocks noChangeArrowheads="1"/>
              </p:cNvSpPr>
              <p:nvPr/>
            </p:nvSpPr>
            <p:spPr bwMode="auto">
              <a:xfrm>
                <a:off x="2784" y="1824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4" name="AutoShape 28"/>
              <p:cNvSpPr>
                <a:spLocks noChangeArrowheads="1"/>
              </p:cNvSpPr>
              <p:nvPr/>
            </p:nvSpPr>
            <p:spPr bwMode="auto">
              <a:xfrm>
                <a:off x="2784" y="2112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5" name="AutoShape 29"/>
              <p:cNvSpPr>
                <a:spLocks noChangeArrowheads="1"/>
              </p:cNvSpPr>
              <p:nvPr/>
            </p:nvSpPr>
            <p:spPr bwMode="auto">
              <a:xfrm>
                <a:off x="2784" y="1968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6" name="AutoShape 30"/>
              <p:cNvSpPr>
                <a:spLocks noChangeArrowheads="1"/>
              </p:cNvSpPr>
              <p:nvPr/>
            </p:nvSpPr>
            <p:spPr bwMode="auto">
              <a:xfrm>
                <a:off x="2784" y="2256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7" name="AutoShape 31"/>
              <p:cNvSpPr>
                <a:spLocks noChangeArrowheads="1"/>
              </p:cNvSpPr>
              <p:nvPr/>
            </p:nvSpPr>
            <p:spPr bwMode="auto">
              <a:xfrm>
                <a:off x="2784" y="2400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8" name="AutoShape 32"/>
              <p:cNvSpPr>
                <a:spLocks noChangeArrowheads="1"/>
              </p:cNvSpPr>
              <p:nvPr/>
            </p:nvSpPr>
            <p:spPr bwMode="auto">
              <a:xfrm>
                <a:off x="2784" y="1680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9" name="AutoShape 33"/>
              <p:cNvSpPr>
                <a:spLocks noChangeArrowheads="1"/>
              </p:cNvSpPr>
              <p:nvPr/>
            </p:nvSpPr>
            <p:spPr bwMode="auto">
              <a:xfrm>
                <a:off x="2784" y="1536"/>
                <a:ext cx="384" cy="192"/>
              </a:xfrm>
              <a:custGeom>
                <a:avLst/>
                <a:gdLst>
                  <a:gd name="G0" fmla="+- 7150 0 0"/>
                  <a:gd name="G1" fmla="+- 21600 0 7150"/>
                  <a:gd name="G2" fmla="*/ 7150 1 2"/>
                  <a:gd name="G3" fmla="+- 21600 0 G2"/>
                  <a:gd name="G4" fmla="+/ 7150 21600 2"/>
                  <a:gd name="G5" fmla="+/ G1 0 2"/>
                  <a:gd name="G6" fmla="*/ 21600 21600 7150"/>
                  <a:gd name="G7" fmla="*/ G6 1 2"/>
                  <a:gd name="G8" fmla="+- 21600 0 G7"/>
                  <a:gd name="G9" fmla="*/ 21600 1 2"/>
                  <a:gd name="G10" fmla="+- 7150 0 G9"/>
                  <a:gd name="G11" fmla="?: G10 G8 0"/>
                  <a:gd name="G12" fmla="?: G10 G7 21600"/>
                  <a:gd name="T0" fmla="*/ 18025 w 21600"/>
                  <a:gd name="T1" fmla="*/ 10800 h 21600"/>
                  <a:gd name="T2" fmla="*/ 10800 w 21600"/>
                  <a:gd name="T3" fmla="*/ 21600 h 21600"/>
                  <a:gd name="T4" fmla="*/ 3575 w 21600"/>
                  <a:gd name="T5" fmla="*/ 10800 h 21600"/>
                  <a:gd name="T6" fmla="*/ 10800 w 21600"/>
                  <a:gd name="T7" fmla="*/ 0 h 21600"/>
                  <a:gd name="T8" fmla="*/ 5375 w 21600"/>
                  <a:gd name="T9" fmla="*/ 5375 h 21600"/>
                  <a:gd name="T10" fmla="*/ 16225 w 21600"/>
                  <a:gd name="T11" fmla="*/ 1622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7150" y="21600"/>
                    </a:lnTo>
                    <a:lnTo>
                      <a:pt x="144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253" name="AutoShape 37"/>
            <p:cNvSpPr>
              <a:spLocks noChangeArrowheads="1"/>
            </p:cNvSpPr>
            <p:nvPr/>
          </p:nvSpPr>
          <p:spPr bwMode="auto">
            <a:xfrm rot="10335691">
              <a:off x="1925638" y="2341563"/>
              <a:ext cx="563562" cy="1503362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0082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4" name="AutoShape 38"/>
            <p:cNvSpPr>
              <a:spLocks noChangeArrowheads="1"/>
            </p:cNvSpPr>
            <p:nvPr/>
          </p:nvSpPr>
          <p:spPr bwMode="auto">
            <a:xfrm rot="439038">
              <a:off x="1127125" y="2354264"/>
              <a:ext cx="666750" cy="1603375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rgbClr val="0082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5" name="Oval 39"/>
            <p:cNvSpPr>
              <a:spLocks noChangeArrowheads="1"/>
            </p:cNvSpPr>
            <p:nvPr/>
          </p:nvSpPr>
          <p:spPr bwMode="auto">
            <a:xfrm>
              <a:off x="1646239" y="2154239"/>
              <a:ext cx="147637" cy="200025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rgbClr val="CC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6" name="Oval 40"/>
            <p:cNvSpPr>
              <a:spLocks noChangeArrowheads="1"/>
            </p:cNvSpPr>
            <p:nvPr/>
          </p:nvSpPr>
          <p:spPr bwMode="auto">
            <a:xfrm>
              <a:off x="1941514" y="2154239"/>
              <a:ext cx="149225" cy="200025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rgbClr val="CC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7" name="Oval 41"/>
            <p:cNvSpPr>
              <a:spLocks noChangeArrowheads="1"/>
            </p:cNvSpPr>
            <p:nvPr/>
          </p:nvSpPr>
          <p:spPr bwMode="auto">
            <a:xfrm>
              <a:off x="1793875" y="2254251"/>
              <a:ext cx="222250" cy="200025"/>
            </a:xfrm>
            <a:prstGeom prst="ellipse">
              <a:avLst/>
            </a:prstGeom>
            <a:solidFill>
              <a:srgbClr val="CCCC00"/>
            </a:solidFill>
            <a:ln w="9525">
              <a:solidFill>
                <a:srgbClr val="CC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8" name="AutoShape 42"/>
            <p:cNvSpPr>
              <a:spLocks noChangeArrowheads="1"/>
            </p:cNvSpPr>
            <p:nvPr/>
          </p:nvSpPr>
          <p:spPr bwMode="auto">
            <a:xfrm>
              <a:off x="1295400" y="5029200"/>
              <a:ext cx="914400" cy="914400"/>
            </a:xfrm>
            <a:prstGeom prst="irregularSeal1">
              <a:avLst/>
            </a:prstGeom>
            <a:solidFill>
              <a:schemeClr val="accent1"/>
            </a:solidFill>
            <a:ln w="9525">
              <a:solidFill>
                <a:srgbClr val="0098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9260" name="Picture 44" descr="cl45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792" y="2172010"/>
            <a:ext cx="14493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88425" y="1841005"/>
            <a:ext cx="487024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/>
              <a:t>А я падеж </a:t>
            </a:r>
            <a:r>
              <a:rPr lang="ru-RU" altLang="ru-RU" sz="2400" b="1" dirty="0">
                <a:solidFill>
                  <a:srgbClr val="FF6600"/>
                </a:solidFill>
              </a:rPr>
              <a:t>ПРЕДЛОЖНЫЙ</a:t>
            </a:r>
            <a:r>
              <a:rPr lang="ru-RU" altLang="ru-RU" sz="2400" b="1" dirty="0"/>
              <a:t>.</a:t>
            </a:r>
          </a:p>
          <a:p>
            <a:r>
              <a:rPr lang="ru-RU" altLang="ru-RU" sz="2400" b="1" dirty="0"/>
              <a:t>Со мною случай сложный!</a:t>
            </a:r>
          </a:p>
          <a:p>
            <a:r>
              <a:rPr lang="ru-RU" altLang="ru-RU" sz="2400" b="1" dirty="0"/>
              <a:t>Мне без предлогов свет не мил.</a:t>
            </a:r>
          </a:p>
          <a:p>
            <a:r>
              <a:rPr lang="ru-RU" altLang="ru-RU" sz="2400" b="1" u="sng" dirty="0">
                <a:solidFill>
                  <a:srgbClr val="0000FF"/>
                </a:solidFill>
              </a:rPr>
              <a:t>О КОМ?, О ЧЕМ?</a:t>
            </a:r>
            <a:r>
              <a:rPr lang="ru-RU" altLang="ru-RU" sz="2400" b="1" dirty="0"/>
              <a:t> Я говорил?</a:t>
            </a:r>
          </a:p>
          <a:p>
            <a:r>
              <a:rPr lang="ru-RU" altLang="ru-RU" sz="2400" b="1" dirty="0"/>
              <a:t>Ах да, нужны предлоги,</a:t>
            </a:r>
          </a:p>
          <a:p>
            <a:r>
              <a:rPr lang="ru-RU" altLang="ru-RU" sz="2400" b="1" dirty="0"/>
              <a:t>Без них мне нет дороги.</a:t>
            </a:r>
          </a:p>
          <a:p>
            <a:r>
              <a:rPr lang="ru-RU" altLang="ru-RU" sz="2400" b="1" dirty="0"/>
              <a:t>Пусть будет «</a:t>
            </a:r>
            <a:r>
              <a:rPr lang="ru-RU" altLang="ru-RU" sz="2400" b="1" dirty="0">
                <a:solidFill>
                  <a:srgbClr val="FF6600"/>
                </a:solidFill>
              </a:rPr>
              <a:t>В</a:t>
            </a:r>
            <a:r>
              <a:rPr lang="ru-RU" altLang="ru-RU" sz="2400" b="1" dirty="0" smtClean="0"/>
              <a:t>»,</a:t>
            </a:r>
            <a:r>
              <a:rPr lang="en-US" altLang="ru-RU" sz="2400" b="1" dirty="0" smtClean="0"/>
              <a:t> </a:t>
            </a:r>
            <a:r>
              <a:rPr lang="ru-RU" altLang="ru-RU" sz="2400" b="1" dirty="0" smtClean="0"/>
              <a:t>и </a:t>
            </a:r>
            <a:r>
              <a:rPr lang="ru-RU" altLang="ru-RU" sz="2400" b="1" dirty="0"/>
              <a:t>«</a:t>
            </a:r>
            <a:r>
              <a:rPr lang="ru-RU" altLang="ru-RU" sz="2400" b="1" dirty="0">
                <a:solidFill>
                  <a:srgbClr val="FF6600"/>
                </a:solidFill>
              </a:rPr>
              <a:t>О</a:t>
            </a:r>
            <a:r>
              <a:rPr lang="ru-RU" altLang="ru-RU" sz="2400" b="1" dirty="0"/>
              <a:t>», и «</a:t>
            </a:r>
            <a:r>
              <a:rPr lang="ru-RU" altLang="ru-RU" sz="2400" b="1" dirty="0">
                <a:solidFill>
                  <a:srgbClr val="FF6600"/>
                </a:solidFill>
              </a:rPr>
              <a:t>ПРИ</a:t>
            </a:r>
            <a:r>
              <a:rPr lang="ru-RU" altLang="ru-RU" sz="2400" b="1" dirty="0"/>
              <a:t>»-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Ты их случайно не сотри!</a:t>
            </a:r>
          </a:p>
          <a:p>
            <a:r>
              <a:rPr lang="ru-RU" altLang="ru-RU" sz="2400" b="1" dirty="0"/>
              <a:t>Тогда смогу я рассказать,</a:t>
            </a:r>
          </a:p>
          <a:p>
            <a:r>
              <a:rPr lang="ru-RU" altLang="ru-RU" sz="2400" b="1" dirty="0">
                <a:solidFill>
                  <a:srgbClr val="FF6600"/>
                </a:solidFill>
              </a:rPr>
              <a:t>О ЧЕМ</a:t>
            </a:r>
            <a:r>
              <a:rPr lang="ru-RU" altLang="ru-RU" sz="2400" b="1" dirty="0"/>
              <a:t> мечтать и </a:t>
            </a:r>
            <a:r>
              <a:rPr lang="ru-RU" altLang="ru-RU" sz="2400" b="1" dirty="0">
                <a:solidFill>
                  <a:srgbClr val="FF6600"/>
                </a:solidFill>
              </a:rPr>
              <a:t>В ЧЕМ</a:t>
            </a:r>
            <a:r>
              <a:rPr lang="ru-RU" altLang="ru-RU" sz="2400" b="1" dirty="0"/>
              <a:t> гулять.</a:t>
            </a:r>
          </a:p>
        </p:txBody>
      </p:sp>
    </p:spTree>
    <p:extLst>
      <p:ext uri="{BB962C8B-B14F-4D97-AF65-F5344CB8AC3E}">
        <p14:creationId xmlns:p14="http://schemas.microsoft.com/office/powerpoint/2010/main" val="9750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Вывод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sz="4000" dirty="0" smtClean="0">
                <a:solidFill>
                  <a:schemeClr val="tx1"/>
                </a:solidFill>
              </a:rPr>
              <a:t>Если существительное начинается с согласной буквы, то в предложном падеже употребляется предлог  </a:t>
            </a:r>
            <a:r>
              <a:rPr lang="ru-RU" altLang="ru-RU" sz="4000" b="1" dirty="0" smtClean="0">
                <a:solidFill>
                  <a:schemeClr val="tx1"/>
                </a:solidFill>
              </a:rPr>
              <a:t>О</a:t>
            </a:r>
          </a:p>
          <a:p>
            <a:pPr eaLnBrk="1" hangingPunct="1"/>
            <a:r>
              <a:rPr lang="ru-RU" altLang="ru-RU" sz="4000" dirty="0" smtClean="0">
                <a:solidFill>
                  <a:schemeClr val="tx1"/>
                </a:solidFill>
              </a:rPr>
              <a:t>Если существительное начинается с гласной буквы, то в предложном падеже употребляется предлог  </a:t>
            </a:r>
            <a:r>
              <a:rPr lang="ru-RU" altLang="ru-RU" sz="4000" b="1" dirty="0" smtClean="0">
                <a:solidFill>
                  <a:schemeClr val="tx1"/>
                </a:solidFill>
              </a:rPr>
              <a:t>ОБ</a:t>
            </a:r>
          </a:p>
          <a:p>
            <a:pPr eaLnBrk="1" hangingPunct="1"/>
            <a:endParaRPr lang="ru-RU" altLang="ru-RU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2339"/>
              </p:ext>
            </p:extLst>
          </p:nvPr>
        </p:nvGraphicFramePr>
        <p:xfrm>
          <a:off x="1350810" y="653583"/>
          <a:ext cx="10157567" cy="51511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32000"/>
                <a:gridCol w="2730607"/>
                <a:gridCol w="2677886"/>
                <a:gridCol w="271707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Падеж</a:t>
                      </a:r>
                      <a:endParaRPr lang="ru-RU" sz="28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Употребляется с предлогом</a:t>
                      </a:r>
                      <a:endParaRPr lang="ru-RU" sz="28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Употребляется</a:t>
                      </a:r>
                      <a:r>
                        <a:rPr lang="ru-RU" sz="28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без предлога</a:t>
                      </a:r>
                      <a:endParaRPr lang="ru-RU" sz="28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Возможны оба варианта</a:t>
                      </a:r>
                      <a:endParaRPr lang="ru-RU" sz="28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И.п</a:t>
                      </a:r>
                      <a:r>
                        <a:rPr lang="ru-RU" sz="4000" dirty="0" smtClean="0"/>
                        <a:t>.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Р.п</a:t>
                      </a:r>
                      <a:r>
                        <a:rPr lang="ru-RU" sz="4000" dirty="0" smtClean="0"/>
                        <a:t>.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Д.п</a:t>
                      </a:r>
                      <a:r>
                        <a:rPr lang="ru-RU" sz="4000" dirty="0" smtClean="0"/>
                        <a:t>.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В.п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Т.п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/>
                        <a:t>П.п</a:t>
                      </a:r>
                      <a:r>
                        <a:rPr lang="ru-RU" sz="4000" dirty="0" smtClean="0"/>
                        <a:t>.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42800" y="134432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1554" y="478856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76993" y="194732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6993" y="266776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76994" y="412684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77206" y="3338585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9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455" y="2586335"/>
            <a:ext cx="85282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активную работу.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 были все молодцы.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8" name="Picture 4" descr="http://essai.fte-team.com/images/smiles/brav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0" y="4208461"/>
            <a:ext cx="2028825" cy="20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5341938" y="685817"/>
            <a:ext cx="5262562" cy="5243513"/>
          </a:xfr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ru-RU" sz="2600" b="1" dirty="0">
                <a:solidFill>
                  <a:srgbClr val="C00000"/>
                </a:solidFill>
              </a:rPr>
              <a:t>Предложный падеж</a:t>
            </a:r>
          </a:p>
          <a:p>
            <a:pPr algn="ctr">
              <a:buNone/>
            </a:pPr>
            <a:r>
              <a:rPr lang="ru-RU" sz="2600" dirty="0"/>
              <a:t>В предложном падеже объединились два падежа - местный и </a:t>
            </a:r>
            <a:r>
              <a:rPr lang="ru-RU" sz="2600" dirty="0" err="1"/>
              <a:t>сказительный</a:t>
            </a:r>
            <a:r>
              <a:rPr lang="ru-RU" sz="2600" dirty="0"/>
              <a:t>.</a:t>
            </a:r>
            <a:br>
              <a:rPr lang="ru-RU" sz="2600" dirty="0"/>
            </a:br>
            <a:r>
              <a:rPr lang="ru-RU" sz="2600" dirty="0"/>
              <a:t>М.В. Ломоносов переименовал всё в предложный </a:t>
            </a:r>
            <a:r>
              <a:rPr lang="ru-RU" sz="2600" dirty="0" smtClean="0"/>
              <a:t>падеж.</a:t>
            </a:r>
          </a:p>
          <a:p>
            <a:pPr algn="ctr">
              <a:buNone/>
            </a:pP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Вопросы этого падежа: </a:t>
            </a:r>
          </a:p>
          <a:p>
            <a:pPr algn="ctr">
              <a:buNone/>
            </a:pPr>
            <a:r>
              <a:rPr lang="ru-RU" sz="2600" b="1" i="1" dirty="0">
                <a:solidFill>
                  <a:srgbClr val="C00000"/>
                </a:solidFill>
              </a:rPr>
              <a:t>о ком? о чём?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br>
              <a:rPr lang="ru-RU" sz="2600" b="1" dirty="0">
                <a:solidFill>
                  <a:srgbClr val="C00000"/>
                </a:solidFill>
              </a:rPr>
            </a:br>
            <a:r>
              <a:rPr lang="ru-RU" sz="2600" dirty="0"/>
              <a:t>Хотя вместо предлога </a:t>
            </a:r>
            <a:r>
              <a:rPr lang="ru-RU" sz="2600" i="1" dirty="0"/>
              <a:t>о</a:t>
            </a:r>
            <a:r>
              <a:rPr lang="ru-RU" sz="2600" dirty="0"/>
              <a:t> может подставляться либо </a:t>
            </a:r>
            <a:r>
              <a:rPr lang="ru-RU" sz="2600" i="1" dirty="0"/>
              <a:t>в</a:t>
            </a:r>
            <a:r>
              <a:rPr lang="ru-RU" sz="2600" dirty="0"/>
              <a:t>, либо </a:t>
            </a:r>
            <a:r>
              <a:rPr lang="ru-RU" sz="2600" i="1" dirty="0"/>
              <a:t>на</a:t>
            </a:r>
            <a:r>
              <a:rPr lang="ru-RU" sz="2600" dirty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Картинка 1 из 10340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8225" y="774700"/>
            <a:ext cx="3171825" cy="381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52596" y="592933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М.В. Ломоносов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2596" y="4703017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М.В. Ломоносов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84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100" y="3340100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Лев Успенский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8687" b="8400"/>
          <a:stretch/>
        </p:blipFill>
        <p:spPr>
          <a:xfrm>
            <a:off x="1037128" y="854075"/>
            <a:ext cx="1794859" cy="2486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2934" y="1127591"/>
            <a:ext cx="6609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«Это самый предложный, </a:t>
            </a:r>
          </a:p>
          <a:p>
            <a:r>
              <a:rPr lang="ru-RU" sz="4000" dirty="0" err="1" smtClean="0"/>
              <a:t>наипредложнейший</a:t>
            </a:r>
            <a:r>
              <a:rPr lang="ru-RU" sz="4000" dirty="0" smtClean="0"/>
              <a:t> падеж»…</a:t>
            </a:r>
          </a:p>
          <a:p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196185" y="3923628"/>
            <a:ext cx="8348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/>
              <a:t>Попробуй догадаться почему он так его назвал?</a:t>
            </a:r>
          </a:p>
          <a:p>
            <a:r>
              <a:rPr lang="ru-RU" sz="3200" i="1" dirty="0" smtClean="0"/>
              <a:t>Тогда ты сможешь самостоятельно объяснить, почему </a:t>
            </a:r>
          </a:p>
          <a:p>
            <a:r>
              <a:rPr lang="ru-RU" sz="3200" i="1" dirty="0" smtClean="0"/>
              <a:t>предложный падеж так называется.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177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473075"/>
            <a:ext cx="7887096" cy="5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4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37" y="868362"/>
            <a:ext cx="747712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918448"/>
            <a:ext cx="9690100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тели 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юг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ласточки(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рцы(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зяблики(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Одиноко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рёзовой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ветке(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льшая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тихая птица. Это деряба.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лч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ливая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очень нарядная, эта птица осталась верной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дному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лесу(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Вмест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лесом(Т.п.)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стойко переносит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мние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морозы(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В.п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денящие м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Медведев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9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llforchildren.ru/games/img/3-36.gi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05" y="4895425"/>
            <a:ext cx="1502031" cy="150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62" y="2562089"/>
            <a:ext cx="2989642" cy="224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971" y="1039599"/>
            <a:ext cx="2634649" cy="241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8302" y="3365167"/>
            <a:ext cx="3616583" cy="2712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514" y="4345066"/>
            <a:ext cx="2905854" cy="21793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2552" y="1058946"/>
            <a:ext cx="2336646" cy="1565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8218" y="422478"/>
            <a:ext cx="2936603" cy="22024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8218" y="2248610"/>
            <a:ext cx="2766380" cy="25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9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700" y="1493219"/>
            <a:ext cx="8496300" cy="277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Копейка лежала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дороге.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Конь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концерте.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Овощи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лежали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корзине.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Друзья </a:t>
            </a:r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отправились в </a:t>
            </a:r>
            <a:r>
              <a:rPr lang="ru-RU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 </a:t>
            </a:r>
            <a:r>
              <a:rPr lang="ru-RU" sz="3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корабле.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1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299</TotalTime>
  <Words>324</Words>
  <Application>Microsoft Office PowerPoint</Application>
  <PresentationFormat>Широкоэкранный</PresentationFormat>
  <Paragraphs>64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2015-11-18T19:50:29Z</dcterms:created>
  <dcterms:modified xsi:type="dcterms:W3CDTF">2018-07-28T12:27:49Z</dcterms:modified>
</cp:coreProperties>
</file>