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61" r:id="rId3"/>
    <p:sldId id="260" r:id="rId4"/>
    <p:sldId id="263" r:id="rId5"/>
    <p:sldId id="257" r:id="rId6"/>
    <p:sldId id="259" r:id="rId7"/>
    <p:sldId id="264" r:id="rId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243"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B0BDA-DA9D-4371-9399-463B42754593}" type="datetimeFigureOut">
              <a:rPr lang="ru-RU" smtClean="0"/>
              <a:t>29.07.2018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FCFF6-3225-4809-B150-746CC15034C7}" type="slidenum">
              <a:rPr lang="ru-RU" smtClean="0"/>
              <a:t>‹#›</a:t>
            </a:fld>
            <a:endParaRPr lang="ru-RU"/>
          </a:p>
        </p:txBody>
      </p:sp>
    </p:spTree>
    <p:extLst>
      <p:ext uri="{BB962C8B-B14F-4D97-AF65-F5344CB8AC3E}">
        <p14:creationId xmlns:p14="http://schemas.microsoft.com/office/powerpoint/2010/main" val="221156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FFCFF6-3225-4809-B150-746CC15034C7}" type="slidenum">
              <a:rPr lang="ru-RU" smtClean="0"/>
              <a:t>1</a:t>
            </a:fld>
            <a:endParaRPr lang="ru-RU"/>
          </a:p>
        </p:txBody>
      </p:sp>
    </p:spTree>
    <p:extLst>
      <p:ext uri="{BB962C8B-B14F-4D97-AF65-F5344CB8AC3E}">
        <p14:creationId xmlns:p14="http://schemas.microsoft.com/office/powerpoint/2010/main" val="959917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КЛОП</a:t>
            </a:r>
          </a:p>
          <a:p>
            <a:r>
              <a:rPr lang="ru-RU" sz="1200" kern="1200" dirty="0" smtClean="0">
                <a:solidFill>
                  <a:schemeClr val="tx1"/>
                </a:solidFill>
                <a:effectLst/>
                <a:latin typeface="+mn-lt"/>
                <a:ea typeface="+mn-ea"/>
                <a:cs typeface="+mn-cs"/>
              </a:rPr>
              <a:t>Жил-был клоп. Наступил октябрь. Холодно стало. </a:t>
            </a:r>
          </a:p>
          <a:p>
            <a:r>
              <a:rPr lang="ru-RU" sz="1200" kern="1200" dirty="0" smtClean="0">
                <a:solidFill>
                  <a:schemeClr val="tx1"/>
                </a:solidFill>
                <a:effectLst/>
                <a:latin typeface="+mn-lt"/>
                <a:ea typeface="+mn-ea"/>
                <a:cs typeface="+mn-cs"/>
              </a:rPr>
              <a:t>Надел он теплую одежду. Взял топор и пошел по дороге осину рубить.</a:t>
            </a:r>
          </a:p>
          <a:p>
            <a:r>
              <a:rPr lang="ru-RU" sz="1200" kern="1200" dirty="0" smtClean="0">
                <a:solidFill>
                  <a:schemeClr val="tx1"/>
                </a:solidFill>
                <a:effectLst/>
                <a:latin typeface="+mn-lt"/>
                <a:ea typeface="+mn-ea"/>
                <a:cs typeface="+mn-cs"/>
              </a:rPr>
              <a:t> Долго работал. Обедать пошел. Поел, посуду помыл и спать лег. </a:t>
            </a:r>
            <a:endParaRPr lang="ru-RU" dirty="0"/>
          </a:p>
        </p:txBody>
      </p:sp>
      <p:sp>
        <p:nvSpPr>
          <p:cNvPr id="4" name="Номер слайда 3"/>
          <p:cNvSpPr>
            <a:spLocks noGrp="1"/>
          </p:cNvSpPr>
          <p:nvPr>
            <p:ph type="sldNum" sz="quarter" idx="10"/>
          </p:nvPr>
        </p:nvSpPr>
        <p:spPr/>
        <p:txBody>
          <a:bodyPr/>
          <a:lstStyle/>
          <a:p>
            <a:fld id="{00FFCFF6-3225-4809-B150-746CC15034C7}" type="slidenum">
              <a:rPr lang="ru-RU" smtClean="0"/>
              <a:t>3</a:t>
            </a:fld>
            <a:endParaRPr lang="ru-RU"/>
          </a:p>
        </p:txBody>
      </p:sp>
    </p:spTree>
    <p:extLst>
      <p:ext uri="{BB962C8B-B14F-4D97-AF65-F5344CB8AC3E}">
        <p14:creationId xmlns:p14="http://schemas.microsoft.com/office/powerpoint/2010/main" val="3957780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dirty="0" smtClean="0"/>
              <a:t>Папа – пассажир.</a:t>
            </a:r>
          </a:p>
          <a:p>
            <a:pPr>
              <a:spcBef>
                <a:spcPct val="0"/>
              </a:spcBef>
            </a:pPr>
            <a:r>
              <a:rPr lang="ru-RU" altLang="ru-RU" dirty="0" smtClean="0"/>
              <a:t>Решил папа  отправиться в отпуск. Посмотрел на </a:t>
            </a:r>
            <a:r>
              <a:rPr lang="ru-RU" altLang="ru-RU" b="1" i="1" dirty="0" smtClean="0"/>
              <a:t>календарь</a:t>
            </a:r>
            <a:r>
              <a:rPr lang="ru-RU" altLang="ru-RU" dirty="0" smtClean="0"/>
              <a:t>  - пора ехать! Купил папа </a:t>
            </a:r>
            <a:r>
              <a:rPr lang="ru-RU" altLang="ru-RU" b="1" i="1" dirty="0" smtClean="0"/>
              <a:t>газету</a:t>
            </a:r>
            <a:r>
              <a:rPr lang="ru-RU" altLang="ru-RU" dirty="0" smtClean="0"/>
              <a:t>, сел в </a:t>
            </a:r>
            <a:r>
              <a:rPr lang="ru-RU" altLang="ru-RU" b="1" i="1" dirty="0" smtClean="0"/>
              <a:t>вагон</a:t>
            </a:r>
            <a:r>
              <a:rPr lang="ru-RU" altLang="ru-RU" dirty="0" smtClean="0"/>
              <a:t>, поставил рядом </a:t>
            </a:r>
            <a:r>
              <a:rPr lang="ru-RU" altLang="ru-RU" b="1" i="1" dirty="0" smtClean="0"/>
              <a:t>багаж</a:t>
            </a:r>
            <a:r>
              <a:rPr lang="ru-RU" altLang="ru-RU" dirty="0" smtClean="0"/>
              <a:t>. Теперь он </a:t>
            </a:r>
            <a:r>
              <a:rPr lang="ru-RU" altLang="ru-RU" b="1" i="1" dirty="0" smtClean="0"/>
              <a:t>пассажир</a:t>
            </a:r>
            <a:r>
              <a:rPr lang="ru-RU" altLang="ru-RU" dirty="0" smtClean="0"/>
              <a:t> – можно ехать.  «Ура, в путь!» – гремит </a:t>
            </a:r>
            <a:r>
              <a:rPr lang="ru-RU" altLang="ru-RU" b="1" i="1" dirty="0" smtClean="0"/>
              <a:t>салют</a:t>
            </a:r>
            <a:r>
              <a:rPr lang="ru-RU" altLang="ru-RU" dirty="0" smtClean="0"/>
              <a:t>.</a:t>
            </a:r>
          </a:p>
          <a:p>
            <a:pPr>
              <a:spcBef>
                <a:spcPct val="0"/>
              </a:spcBef>
            </a:pPr>
            <a:endParaRPr lang="ru-RU" altLang="ru-RU" dirty="0" smtClean="0"/>
          </a:p>
        </p:txBody>
      </p:sp>
      <p:sp>
        <p:nvSpPr>
          <p:cNvPr id="92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fld id="{7ACA7C44-C3F1-400F-8B6C-A5737BDF6962}" type="slidenum">
              <a:rPr lang="ru-RU" altLang="ru-RU">
                <a:latin typeface="Calibri" panose="020F0502020204030204" pitchFamily="34" charset="0"/>
              </a:rPr>
              <a:pPr/>
              <a:t>4</a:t>
            </a:fld>
            <a:endParaRPr lang="ru-RU" altLang="ru-RU">
              <a:latin typeface="Calibri" panose="020F0502020204030204" pitchFamily="34" charset="0"/>
            </a:endParaRPr>
          </a:p>
        </p:txBody>
      </p:sp>
    </p:spTree>
    <p:extLst>
      <p:ext uri="{BB962C8B-B14F-4D97-AF65-F5344CB8AC3E}">
        <p14:creationId xmlns:p14="http://schemas.microsoft.com/office/powerpoint/2010/main" val="152030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КОНЬ</a:t>
            </a:r>
          </a:p>
          <a:p>
            <a:r>
              <a:rPr lang="ru-RU" dirty="0" smtClean="0"/>
              <a:t>Однажды КОНЬ гулял по ДОРОГЕ и нашел КОПЕЙКУ. Решил  КОНЬ поехать на КОНЦЕРТ. Взял с собой КОРЗИНУ с едой, КОМПАНИЮ друзей и отправился на концерт на КОРАБЛЕ, а что бы не скучать он с компанией друзей собирал КОНСТРУКТОР. Отличная получилась поездка.</a:t>
            </a:r>
          </a:p>
          <a:p>
            <a:endParaRPr lang="ru-RU" dirty="0" smtClean="0"/>
          </a:p>
          <a:p>
            <a:endParaRPr lang="ru-RU" dirty="0"/>
          </a:p>
        </p:txBody>
      </p:sp>
      <p:sp>
        <p:nvSpPr>
          <p:cNvPr id="4" name="Номер слайда 3"/>
          <p:cNvSpPr>
            <a:spLocks noGrp="1"/>
          </p:cNvSpPr>
          <p:nvPr>
            <p:ph type="sldNum" sz="quarter" idx="10"/>
          </p:nvPr>
        </p:nvSpPr>
        <p:spPr/>
        <p:txBody>
          <a:bodyPr/>
          <a:lstStyle/>
          <a:p>
            <a:fld id="{00FFCFF6-3225-4809-B150-746CC15034C7}" type="slidenum">
              <a:rPr lang="ru-RU" smtClean="0"/>
              <a:t>5</a:t>
            </a:fld>
            <a:endParaRPr lang="ru-RU"/>
          </a:p>
        </p:txBody>
      </p:sp>
    </p:spTree>
    <p:extLst>
      <p:ext uri="{BB962C8B-B14F-4D97-AF65-F5344CB8AC3E}">
        <p14:creationId xmlns:p14="http://schemas.microsoft.com/office/powerpoint/2010/main" val="1799139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История </a:t>
            </a:r>
            <a:r>
              <a:rPr lang="ru-RU" dirty="0" err="1" smtClean="0"/>
              <a:t>Труляля</a:t>
            </a:r>
            <a:r>
              <a:rPr lang="ru-RU" baseline="0" dirty="0" smtClean="0"/>
              <a:t> и </a:t>
            </a:r>
            <a:r>
              <a:rPr lang="ru-RU" baseline="0" dirty="0" err="1" smtClean="0"/>
              <a:t>Траляля</a:t>
            </a:r>
            <a:r>
              <a:rPr lang="ru-RU"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Труляля</a:t>
            </a:r>
            <a:r>
              <a:rPr lang="ru-RU" sz="1200" kern="1200" baseline="0" dirty="0" smtClean="0">
                <a:solidFill>
                  <a:schemeClr val="tx1"/>
                </a:solidFill>
                <a:effectLst/>
                <a:latin typeface="+mn-lt"/>
                <a:ea typeface="+mn-ea"/>
                <a:cs typeface="+mn-cs"/>
              </a:rPr>
              <a:t>  </a:t>
            </a:r>
            <a:r>
              <a:rPr lang="ru-RU" sz="1200" kern="1200" baseline="0" dirty="0" err="1" smtClean="0">
                <a:solidFill>
                  <a:schemeClr val="tx1"/>
                </a:solidFill>
                <a:effectLst/>
                <a:latin typeface="+mn-lt"/>
                <a:ea typeface="+mn-ea"/>
                <a:cs typeface="+mn-cs"/>
              </a:rPr>
              <a:t>Траляля</a:t>
            </a:r>
            <a:r>
              <a:rPr lang="ru-RU" sz="1200" kern="1200" baseline="0" dirty="0" smtClean="0">
                <a:solidFill>
                  <a:schemeClr val="tx1"/>
                </a:solidFill>
                <a:effectLst/>
                <a:latin typeface="+mn-lt"/>
                <a:ea typeface="+mn-ea"/>
                <a:cs typeface="+mn-cs"/>
              </a:rPr>
              <a:t> организовали </a:t>
            </a:r>
            <a:r>
              <a:rPr lang="ru-RU" sz="1200" kern="1200" dirty="0" smtClean="0">
                <a:solidFill>
                  <a:schemeClr val="tx1"/>
                </a:solidFill>
                <a:effectLst/>
                <a:latin typeface="+mn-lt"/>
                <a:ea typeface="+mn-ea"/>
                <a:cs typeface="+mn-cs"/>
              </a:rPr>
              <a:t>Коллектив и собрали коллекцию иллюстраций  кристаллов и металлов.  Украсили все иллюминацией , сочинили балладу и на троллейбусе катались по алле. Ура заработают миллион!!!</a:t>
            </a:r>
          </a:p>
          <a:p>
            <a:endParaRPr lang="ru-RU" dirty="0"/>
          </a:p>
        </p:txBody>
      </p:sp>
      <p:sp>
        <p:nvSpPr>
          <p:cNvPr id="4" name="Номер слайда 3"/>
          <p:cNvSpPr>
            <a:spLocks noGrp="1"/>
          </p:cNvSpPr>
          <p:nvPr>
            <p:ph type="sldNum" sz="quarter" idx="10"/>
          </p:nvPr>
        </p:nvSpPr>
        <p:spPr/>
        <p:txBody>
          <a:bodyPr/>
          <a:lstStyle/>
          <a:p>
            <a:fld id="{2596A162-6C7B-4ACD-B883-D65381BA06E6}" type="slidenum">
              <a:rPr lang="ru-RU" smtClean="0"/>
              <a:t>6</a:t>
            </a:fld>
            <a:endParaRPr lang="ru-RU"/>
          </a:p>
        </p:txBody>
      </p:sp>
    </p:spTree>
    <p:extLst>
      <p:ext uri="{BB962C8B-B14F-4D97-AF65-F5344CB8AC3E}">
        <p14:creationId xmlns:p14="http://schemas.microsoft.com/office/powerpoint/2010/main" val="249715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p:cNvSpPr>
            <a:spLocks noGrp="1" noRot="1" noChangeAspect="1" noTextEdit="1"/>
          </p:cNvSpPr>
          <p:nvPr>
            <p:ph type="sldImg"/>
          </p:nvPr>
        </p:nvSpPr>
        <p:spPr>
          <a:ln/>
        </p:spPr>
      </p:sp>
      <p:sp>
        <p:nvSpPr>
          <p:cNvPr id="7171" name="Заметки 2"/>
          <p:cNvSpPr>
            <a:spLocks noGrp="1"/>
          </p:cNvSpPr>
          <p:nvPr>
            <p:ph type="body" idx="1"/>
          </p:nvPr>
        </p:nvSpPr>
        <p:spPr>
          <a:noFill/>
        </p:spPr>
        <p:txBody>
          <a:bodyPr/>
          <a:lstStyle/>
          <a:p>
            <a:pPr eaLnBrk="1" hangingPunct="1"/>
            <a:r>
              <a:rPr lang="ru-RU" altLang="ru-RU" dirty="0" smtClean="0"/>
              <a:t>ЖИЛ- БЫЛ МУЖЧИНА</a:t>
            </a:r>
            <a:r>
              <a:rPr lang="ru-RU" altLang="ru-RU" baseline="0" dirty="0" smtClean="0"/>
              <a:t> </a:t>
            </a:r>
            <a:r>
              <a:rPr lang="ru-RU" altLang="ru-RU" dirty="0" smtClean="0"/>
              <a:t>К В ТЕЛЕ. ТАК ГОВОРЯТ О КРУПНОМ И СОЛИДНОМ ЧЕЛОВЕКЕ</a:t>
            </a:r>
            <a:r>
              <a:rPr lang="ru-RU" altLang="ru-RU" dirty="0" smtClean="0"/>
              <a:t>.</a:t>
            </a:r>
            <a:endParaRPr lang="en-US" altLang="ru-RU" dirty="0" smtClean="0"/>
          </a:p>
          <a:p>
            <a:pPr eaLnBrk="1" hangingPunct="1"/>
            <a:r>
              <a:rPr lang="ru-RU" altLang="ru-RU" dirty="0" smtClean="0"/>
              <a:t> </a:t>
            </a:r>
            <a:r>
              <a:rPr lang="ru-RU" altLang="ru-RU" dirty="0" smtClean="0"/>
              <a:t>ЗАЗВОНИЛ У НЕГО ТЕЛЕФОН. «ВЫ ТЕЛЕВИЗОР НЕ ВЫКЛЮЧИЛИ!!!» - КРИЧИТ СОСЕД.   «ДА, ХОРОШАЯ БЫЛА ТЕЛЕПЕРЕДАЧА» ВСПОМНИЛ ЧЕЛОВЕК В ТЕЛЕ. ПРО ТЕЛЕСКОПЫ. ВОТ РАНЬШЕ СОВСЕМ ДРУГАЯ ЖИЗНЬ БЫЛА!!! ПРИДЕШЬ НА ТЕЛЕГРАФ, ПОЗОВЕШЬ ТЕЛЕГРАФИСТА, ПРОДИКТУЕШЬ ТЕЛЕГРАММУ. СЯДЕТ ПОЧТАЛЬОН НА ТЕЛЕГУ, ДОСТАВИТ ТВОЮ ТЕЛЕГРАММУ ПО АДРЕСУ, А СЕЙЧАС ВЗЯЛ ТЕЛЕФОН ПОЗВОНИЛ И ВСЕ!!! ВОТ ЖИЗНЬ!!! КРАСОТА!!!</a:t>
            </a:r>
          </a:p>
        </p:txBody>
      </p:sp>
      <p:sp>
        <p:nvSpPr>
          <p:cNvPr id="7172"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5D0440-9C34-4DD1-8D7B-0079F6F1D4C7}" type="slidenum">
              <a:rPr lang="ru-RU" altLang="ru-RU" smtClean="0"/>
              <a:pPr/>
              <a:t>7</a:t>
            </a:fld>
            <a:endParaRPr lang="ru-RU" altLang="ru-RU" smtClean="0"/>
          </a:p>
        </p:txBody>
      </p:sp>
    </p:spTree>
    <p:extLst>
      <p:ext uri="{BB962C8B-B14F-4D97-AF65-F5344CB8AC3E}">
        <p14:creationId xmlns:p14="http://schemas.microsoft.com/office/powerpoint/2010/main" val="3558602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B3040B02-42A5-4A6B-8B58-69F0AE30EBBB}"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2423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904853E-D74E-4770-89FF-7BE56945AF51}" type="datetimeFigureOut">
              <a:rPr lang="ru-RU" smtClean="0"/>
              <a:t>29.07.2018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3040B02-42A5-4A6B-8B58-69F0AE30EBBB}" type="slidenum">
              <a:rPr lang="ru-RU" smtClean="0"/>
              <a:t>‹#›</a:t>
            </a:fld>
            <a:endParaRPr lang="ru-RU"/>
          </a:p>
        </p:txBody>
      </p:sp>
    </p:spTree>
    <p:extLst>
      <p:ext uri="{BB962C8B-B14F-4D97-AF65-F5344CB8AC3E}">
        <p14:creationId xmlns:p14="http://schemas.microsoft.com/office/powerpoint/2010/main" val="167100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13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3892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spTree>
    <p:extLst>
      <p:ext uri="{BB962C8B-B14F-4D97-AF65-F5344CB8AC3E}">
        <p14:creationId xmlns:p14="http://schemas.microsoft.com/office/powerpoint/2010/main" val="931065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8620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108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876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2159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spTree>
    <p:extLst>
      <p:ext uri="{BB962C8B-B14F-4D97-AF65-F5344CB8AC3E}">
        <p14:creationId xmlns:p14="http://schemas.microsoft.com/office/powerpoint/2010/main" val="265634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04853E-D74E-4770-89FF-7BE56945AF51}" type="datetimeFigureOut">
              <a:rPr lang="ru-RU" smtClean="0"/>
              <a:t>29.07.2018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040B02-42A5-4A6B-8B58-69F0AE30EBBB}"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320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904853E-D74E-4770-89FF-7BE56945AF51}" type="datetimeFigureOut">
              <a:rPr lang="ru-RU" smtClean="0"/>
              <a:t>29.07.2018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3040B02-42A5-4A6B-8B58-69F0AE30EBBB}" type="slidenum">
              <a:rPr lang="ru-RU" smtClean="0"/>
              <a:t>‹#›</a:t>
            </a:fld>
            <a:endParaRPr lang="ru-RU"/>
          </a:p>
        </p:txBody>
      </p:sp>
    </p:spTree>
    <p:extLst>
      <p:ext uri="{BB962C8B-B14F-4D97-AF65-F5344CB8AC3E}">
        <p14:creationId xmlns:p14="http://schemas.microsoft.com/office/powerpoint/2010/main" val="112085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904853E-D74E-4770-89FF-7BE56945AF51}" type="datetimeFigureOut">
              <a:rPr lang="ru-RU" smtClean="0"/>
              <a:t>29.07.2018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3040B02-42A5-4A6B-8B58-69F0AE30EBBB}"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5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904853E-D74E-4770-89FF-7BE56945AF51}" type="datetimeFigureOut">
              <a:rPr lang="ru-RU" smtClean="0"/>
              <a:t>29.07.2018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3040B02-42A5-4A6B-8B58-69F0AE30EBBB}"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12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4853E-D74E-4770-89FF-7BE56945AF51}" type="datetimeFigureOut">
              <a:rPr lang="ru-RU" smtClean="0"/>
              <a:t>29.07.2018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3040B02-42A5-4A6B-8B58-69F0AE30EBBB}" type="slidenum">
              <a:rPr lang="ru-RU" smtClean="0"/>
              <a:t>‹#›</a:t>
            </a:fld>
            <a:endParaRPr lang="ru-RU"/>
          </a:p>
        </p:txBody>
      </p:sp>
    </p:spTree>
    <p:extLst>
      <p:ext uri="{BB962C8B-B14F-4D97-AF65-F5344CB8AC3E}">
        <p14:creationId xmlns:p14="http://schemas.microsoft.com/office/powerpoint/2010/main" val="103299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904853E-D74E-4770-89FF-7BE56945AF51}" type="datetimeFigureOut">
              <a:rPr lang="ru-RU" smtClean="0"/>
              <a:t>29.07.2018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3040B02-42A5-4A6B-8B58-69F0AE30EBBB}"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85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904853E-D74E-4770-89FF-7BE56945AF51}" type="datetimeFigureOut">
              <a:rPr lang="ru-RU" smtClean="0"/>
              <a:t>29.07.2018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3040B02-42A5-4A6B-8B58-69F0AE30EBBB}" type="slidenum">
              <a:rPr lang="ru-RU" smtClean="0"/>
              <a:t>‹#›</a:t>
            </a:fld>
            <a:endParaRPr lang="ru-RU"/>
          </a:p>
        </p:txBody>
      </p:sp>
    </p:spTree>
    <p:extLst>
      <p:ext uri="{BB962C8B-B14F-4D97-AF65-F5344CB8AC3E}">
        <p14:creationId xmlns:p14="http://schemas.microsoft.com/office/powerpoint/2010/main" val="1571879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904853E-D74E-4770-89FF-7BE56945AF51}" type="datetimeFigureOut">
              <a:rPr lang="ru-RU" smtClean="0"/>
              <a:t>29.07.2018</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3040B02-42A5-4A6B-8B58-69F0AE30EBBB}" type="slidenum">
              <a:rPr lang="ru-RU" smtClean="0"/>
              <a:t>‹#›</a:t>
            </a:fld>
            <a:endParaRPr lang="ru-RU"/>
          </a:p>
        </p:txBody>
      </p:sp>
    </p:spTree>
    <p:extLst>
      <p:ext uri="{BB962C8B-B14F-4D97-AF65-F5344CB8AC3E}">
        <p14:creationId xmlns:p14="http://schemas.microsoft.com/office/powerpoint/2010/main" val="1768862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gif"/><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56503" y="1032386"/>
            <a:ext cx="7374194" cy="4247535"/>
          </a:xfrm>
        </p:spPr>
        <p:txBody>
          <a:bodyPr/>
          <a:lstStyle/>
          <a:p>
            <a:r>
              <a:rPr lang="ru-RU" sz="2800" b="1" dirty="0" err="1" smtClean="0"/>
              <a:t>Мнемотренажер</a:t>
            </a:r>
            <a:r>
              <a:rPr lang="ru-RU" sz="2800" b="1" dirty="0" smtClean="0"/>
              <a:t>  МКС</a:t>
            </a:r>
            <a:br>
              <a:rPr lang="ru-RU" sz="2800" b="1" dirty="0" smtClean="0"/>
            </a:br>
            <a:r>
              <a:rPr lang="ru-RU" sz="2800" b="1" dirty="0" smtClean="0"/>
              <a:t>(метод ключевых слов)</a:t>
            </a:r>
            <a:br>
              <a:rPr lang="ru-RU" sz="2800" b="1" dirty="0" smtClean="0"/>
            </a:br>
            <a:r>
              <a:rPr lang="ru-RU" sz="2800" b="1" dirty="0"/>
              <a:t/>
            </a:r>
            <a:br>
              <a:rPr lang="ru-RU" sz="2800" b="1" dirty="0"/>
            </a:br>
            <a:r>
              <a:rPr lang="ru-RU" b="1" dirty="0" smtClean="0"/>
              <a:t>Словарные </a:t>
            </a:r>
            <a:r>
              <a:rPr lang="ru-RU" b="1" dirty="0"/>
              <a:t>слова 1-4 </a:t>
            </a:r>
            <a:r>
              <a:rPr lang="ru-RU" b="1" dirty="0" smtClean="0"/>
              <a:t>класс</a:t>
            </a:r>
            <a:r>
              <a:rPr lang="ru-RU" dirty="0" smtClean="0"/>
              <a:t>                                            </a:t>
            </a:r>
            <a:endParaRPr lang="ru-RU" b="1" dirty="0"/>
          </a:p>
        </p:txBody>
      </p:sp>
      <p:sp>
        <p:nvSpPr>
          <p:cNvPr id="4" name="TextBox 3"/>
          <p:cNvSpPr txBox="1"/>
          <p:nvPr/>
        </p:nvSpPr>
        <p:spPr>
          <a:xfrm>
            <a:off x="6105832" y="5534561"/>
            <a:ext cx="5939446" cy="1323439"/>
          </a:xfrm>
          <a:prstGeom prst="rect">
            <a:avLst/>
          </a:prstGeom>
          <a:noFill/>
        </p:spPr>
        <p:txBody>
          <a:bodyPr wrap="none" rtlCol="0">
            <a:spAutoFit/>
          </a:bodyPr>
          <a:lstStyle/>
          <a:p>
            <a:r>
              <a:rPr lang="ru-RU" sz="2000" b="1" dirty="0" smtClean="0"/>
              <a:t>Автор: Черных Галина Борисовна</a:t>
            </a:r>
          </a:p>
          <a:p>
            <a:r>
              <a:rPr lang="ru-RU" sz="2000" b="1" dirty="0"/>
              <a:t> </a:t>
            </a:r>
            <a:r>
              <a:rPr lang="ru-RU" sz="2000" b="1" dirty="0" smtClean="0"/>
              <a:t>           учитель начальных классов</a:t>
            </a:r>
          </a:p>
          <a:p>
            <a:r>
              <a:rPr lang="ru-RU" sz="2000" b="1" dirty="0"/>
              <a:t> </a:t>
            </a:r>
            <a:r>
              <a:rPr lang="ru-RU" sz="2000" b="1" dirty="0" smtClean="0"/>
              <a:t>           МАОУ СОШ № 211 имени Л.И. Сидоренко</a:t>
            </a:r>
          </a:p>
          <a:p>
            <a:r>
              <a:rPr lang="ru-RU" sz="2000" b="1" dirty="0" smtClean="0"/>
              <a:t>            г. Новосибирск</a:t>
            </a:r>
            <a:endParaRPr lang="ru-RU" sz="2000" b="1" dirty="0"/>
          </a:p>
        </p:txBody>
      </p:sp>
    </p:spTree>
    <p:extLst>
      <p:ext uri="{BB962C8B-B14F-4D97-AF65-F5344CB8AC3E}">
        <p14:creationId xmlns:p14="http://schemas.microsoft.com/office/powerpoint/2010/main" val="1992405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9431" y="250412"/>
            <a:ext cx="10781071" cy="6740307"/>
          </a:xfrm>
          <a:prstGeom prst="rect">
            <a:avLst/>
          </a:prstGeom>
        </p:spPr>
        <p:txBody>
          <a:bodyPr wrap="square">
            <a:spAutoFit/>
          </a:bodyPr>
          <a:lstStyle/>
          <a:p>
            <a:pPr algn="ctr"/>
            <a:r>
              <a:rPr lang="ru-RU" sz="2400" b="1" dirty="0" smtClean="0">
                <a:effectLst/>
                <a:latin typeface="Times New Roman" panose="02020603050405020304" pitchFamily="18" charset="0"/>
                <a:ea typeface="Times New Roman" panose="02020603050405020304" pitchFamily="18" charset="0"/>
              </a:rPr>
              <a:t>Словарная работа. Методика работы</a:t>
            </a:r>
          </a:p>
          <a:p>
            <a:pPr algn="just"/>
            <a:r>
              <a:rPr lang="ru-RU" b="1" dirty="0" smtClean="0">
                <a:latin typeface="Times New Roman" panose="02020603050405020304" pitchFamily="18" charset="0"/>
              </a:rPr>
              <a:t>Описание </a:t>
            </a:r>
            <a:endParaRPr lang="ru-RU" b="1" dirty="0">
              <a:latin typeface="Times New Roman" panose="02020603050405020304" pitchFamily="18" charset="0"/>
            </a:endParaRPr>
          </a:p>
          <a:p>
            <a:pPr algn="just"/>
            <a:r>
              <a:rPr lang="ru-RU" dirty="0" smtClean="0">
                <a:latin typeface="Times New Roman" panose="02020603050405020304" pitchFamily="18" charset="0"/>
              </a:rPr>
              <a:t>	Все группы слов объединены в небольшие рассказы. Рассказы находятся под каждым слайдом. Детям рассказы НЕ ДЕМОНСТРИРУЮТСЯ (с целью формирования аудиального канала восприятия информации). На всех слайдах стоит программа поочередного воспроизведения картинок. После каждой группы словарных слов есть пустой слад, он необходим для повторения слов.</a:t>
            </a:r>
          </a:p>
          <a:p>
            <a:pPr algn="just"/>
            <a:r>
              <a:rPr lang="ru-RU" b="1" dirty="0" smtClean="0">
                <a:latin typeface="Times New Roman" panose="02020603050405020304" pitchFamily="18" charset="0"/>
              </a:rPr>
              <a:t>Этапы работы </a:t>
            </a:r>
          </a:p>
          <a:p>
            <a:pPr marL="342900" indent="-342900" algn="just">
              <a:buFont typeface="+mj-lt"/>
              <a:buAutoNum type="arabicPeriod"/>
            </a:pPr>
            <a:r>
              <a:rPr lang="ru-RU" dirty="0" smtClean="0">
                <a:latin typeface="Times New Roman" panose="02020603050405020304" pitchFamily="18" charset="0"/>
              </a:rPr>
              <a:t>Демонстрируем слайд и первый опорный образ «конь» и т.д. Обращаем внимание на ударный гласный звук или парный согласный звук в опорном образе.</a:t>
            </a:r>
          </a:p>
          <a:p>
            <a:pPr marL="342900" indent="-342900" algn="just">
              <a:buFont typeface="+mj-lt"/>
              <a:buAutoNum type="arabicPeriod"/>
            </a:pPr>
            <a:r>
              <a:rPr lang="ru-RU" dirty="0" smtClean="0">
                <a:latin typeface="Times New Roman" panose="02020603050405020304" pitchFamily="18" charset="0"/>
              </a:rPr>
              <a:t>Читаем детям историю и одновременно демонстрируем образы словарных слов (В рассказе и на слайде они идут по порядку появления в истории)</a:t>
            </a:r>
          </a:p>
          <a:p>
            <a:pPr marL="342900" indent="-342900" algn="just">
              <a:buFont typeface="+mj-lt"/>
              <a:buAutoNum type="arabicPeriod"/>
            </a:pPr>
            <a:r>
              <a:rPr lang="ru-RU" dirty="0" smtClean="0">
                <a:latin typeface="Times New Roman" panose="02020603050405020304" pitchFamily="18" charset="0"/>
              </a:rPr>
              <a:t>Просим повторить все словарные слова по порядку. При затруднении можно попросить ребят повторить историю или часть истории, связанной с данным словом.</a:t>
            </a:r>
          </a:p>
          <a:p>
            <a:pPr marL="342900" indent="-342900" algn="just">
              <a:buFont typeface="+mj-lt"/>
              <a:buAutoNum type="arabicPeriod"/>
            </a:pPr>
            <a:r>
              <a:rPr lang="ru-RU" dirty="0" smtClean="0">
                <a:latin typeface="Times New Roman" panose="02020603050405020304" pitchFamily="18" charset="0"/>
              </a:rPr>
              <a:t>На пустом экране просим ребят назвать и показать место расположение слов сначала по порядку, затем в произвольной очереди.</a:t>
            </a:r>
          </a:p>
          <a:p>
            <a:pPr marL="342900" indent="-342900" algn="just">
              <a:buFont typeface="+mj-lt"/>
              <a:buAutoNum type="arabicPeriod"/>
            </a:pPr>
            <a:r>
              <a:rPr lang="ru-RU" dirty="0" smtClean="0">
                <a:latin typeface="Times New Roman" panose="02020603050405020304" pitchFamily="18" charset="0"/>
              </a:rPr>
              <a:t>Записываем все слова в тетрадь.</a:t>
            </a:r>
          </a:p>
          <a:p>
            <a:pPr algn="just"/>
            <a:r>
              <a:rPr lang="ru-RU" b="1" dirty="0" smtClean="0">
                <a:latin typeface="Times New Roman" panose="02020603050405020304" pitchFamily="18" charset="0"/>
              </a:rPr>
              <a:t>Рекомендации</a:t>
            </a:r>
          </a:p>
          <a:p>
            <a:pPr algn="just"/>
            <a:r>
              <a:rPr lang="ru-RU" dirty="0">
                <a:latin typeface="Times New Roman" panose="02020603050405020304" pitchFamily="18" charset="0"/>
              </a:rPr>
              <a:t> Р</a:t>
            </a:r>
            <a:r>
              <a:rPr lang="ru-RU" dirty="0" smtClean="0">
                <a:latin typeface="Times New Roman" panose="02020603050405020304" pitchFamily="18" charset="0"/>
              </a:rPr>
              <a:t>аботу с мнемотренажером можно проводить 2-3 раза в неделю. На втором занятии показываем еще раз весь видеоряд и читаем историю. В дальнейшем достаточно показывать на пустой доске место на котором находилось словарное слово, дети легко его вспоминают. Далее работу с группами слов можно проводить в традиционной форме: запись по памяти, составление предложений и т. д.</a:t>
            </a:r>
          </a:p>
          <a:p>
            <a:endParaRPr lang="ru-RU" sz="2400" dirty="0" smtClean="0">
              <a:latin typeface="Times New Roman" panose="02020603050405020304" pitchFamily="18" charset="0"/>
            </a:endParaRPr>
          </a:p>
          <a:p>
            <a:endParaRPr lang="ru-RU" sz="2400" dirty="0"/>
          </a:p>
        </p:txBody>
      </p:sp>
    </p:spTree>
    <p:extLst>
      <p:ext uri="{BB962C8B-B14F-4D97-AF65-F5344CB8AC3E}">
        <p14:creationId xmlns:p14="http://schemas.microsoft.com/office/powerpoint/2010/main" val="1506819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Компьютер\Desktop\b0a89d849eddt.jpg"/>
          <p:cNvPicPr>
            <a:picLocks noChangeAspect="1" noChangeArrowheads="1"/>
          </p:cNvPicPr>
          <p:nvPr/>
        </p:nvPicPr>
        <p:blipFill>
          <a:blip r:embed="rId3" cstate="print">
            <a:clrChange>
              <a:clrFrom>
                <a:srgbClr val="FFFFFF"/>
              </a:clrFrom>
              <a:clrTo>
                <a:srgbClr val="FFFFFF">
                  <a:alpha val="0"/>
                </a:srgbClr>
              </a:clrTo>
            </a:clrChange>
          </a:blip>
          <a:srcRect t="24510" r="5294"/>
          <a:stretch>
            <a:fillRect/>
          </a:stretch>
        </p:blipFill>
        <p:spPr bwMode="auto">
          <a:xfrm rot="4767108">
            <a:off x="5226936" y="1446312"/>
            <a:ext cx="2198197" cy="2418017"/>
          </a:xfrm>
          <a:prstGeom prst="rect">
            <a:avLst/>
          </a:prstGeom>
          <a:noFill/>
        </p:spPr>
      </p:pic>
      <p:pic>
        <p:nvPicPr>
          <p:cNvPr id="1034" name="Picture 10" descr="C:\Users\Компьютер\Desktop\0_682c7_af9a925e_XL.jpg"/>
          <p:cNvPicPr>
            <a:picLocks noChangeAspect="1" noChangeArrowheads="1"/>
          </p:cNvPicPr>
          <p:nvPr/>
        </p:nvPicPr>
        <p:blipFill>
          <a:blip r:embed="rId4" cstate="print"/>
          <a:srcRect/>
          <a:stretch>
            <a:fillRect/>
          </a:stretch>
        </p:blipFill>
        <p:spPr bwMode="auto">
          <a:xfrm>
            <a:off x="2626563" y="4122321"/>
            <a:ext cx="2919179" cy="2189384"/>
          </a:xfrm>
          <a:prstGeom prst="ellipse">
            <a:avLst/>
          </a:prstGeom>
          <a:ln>
            <a:noFill/>
          </a:ln>
          <a:effectLst>
            <a:softEdge rad="112500"/>
          </a:effectLst>
        </p:spPr>
      </p:pic>
      <p:pic>
        <p:nvPicPr>
          <p:cNvPr id="1026" name="Picture 2" descr="C:\Users\Компьютер\Desktop\klop0.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43637" y="3178132"/>
            <a:ext cx="1368152" cy="1751235"/>
          </a:xfrm>
          <a:prstGeom prst="rect">
            <a:avLst/>
          </a:prstGeom>
          <a:noFill/>
        </p:spPr>
      </p:pic>
      <p:pic>
        <p:nvPicPr>
          <p:cNvPr id="1032" name="Picture 8" descr="C:\Users\Компьютер\Desktop\043000e0c25f5c96a81642823192bf51_600.jpg"/>
          <p:cNvPicPr>
            <a:picLocks noChangeAspect="1" noChangeArrowheads="1"/>
          </p:cNvPicPr>
          <p:nvPr/>
        </p:nvPicPr>
        <p:blipFill>
          <a:blip r:embed="rId6" cstate="print"/>
          <a:srcRect/>
          <a:stretch>
            <a:fillRect/>
          </a:stretch>
        </p:blipFill>
        <p:spPr bwMode="auto">
          <a:xfrm>
            <a:off x="5745619" y="4551168"/>
            <a:ext cx="2596442" cy="1800200"/>
          </a:xfrm>
          <a:prstGeom prst="ellipse">
            <a:avLst/>
          </a:prstGeom>
          <a:ln>
            <a:noFill/>
          </a:ln>
          <a:effectLst>
            <a:softEdge rad="112500"/>
          </a:effectLst>
        </p:spPr>
      </p:pic>
      <p:pic>
        <p:nvPicPr>
          <p:cNvPr id="1030" name="Picture 6" descr="C:\Users\Компьютер\Desktop\fireAxe.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7065287">
            <a:off x="4313240" y="1904049"/>
            <a:ext cx="2117435" cy="893068"/>
          </a:xfrm>
          <a:prstGeom prst="rect">
            <a:avLst/>
          </a:prstGeom>
          <a:noFill/>
        </p:spPr>
      </p:pic>
      <p:pic>
        <p:nvPicPr>
          <p:cNvPr id="1033" name="Picture 9" descr="C:\Users\Компьютер\Desktop\8726.jpg"/>
          <p:cNvPicPr>
            <a:picLocks noChangeAspect="1" noChangeArrowheads="1"/>
          </p:cNvPicPr>
          <p:nvPr/>
        </p:nvPicPr>
        <p:blipFill>
          <a:blip r:embed="rId8" cstate="print"/>
          <a:srcRect/>
          <a:stretch>
            <a:fillRect/>
          </a:stretch>
        </p:blipFill>
        <p:spPr bwMode="auto">
          <a:xfrm>
            <a:off x="6758353" y="1013817"/>
            <a:ext cx="1914927" cy="2425575"/>
          </a:xfrm>
          <a:prstGeom prst="ellipse">
            <a:avLst/>
          </a:prstGeom>
          <a:ln>
            <a:noFill/>
          </a:ln>
          <a:effectLst>
            <a:softEdge rad="112500"/>
          </a:effectLst>
        </p:spPr>
      </p:pic>
      <p:pic>
        <p:nvPicPr>
          <p:cNvPr id="1036" name="Picture 12" descr="C:\Users\Компьютер\Desktop\1320682028_tt1.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86683" y="2512573"/>
            <a:ext cx="1618958" cy="1618958"/>
          </a:xfrm>
          <a:prstGeom prst="rect">
            <a:avLst/>
          </a:prstGeom>
          <a:noFill/>
        </p:spPr>
      </p:pic>
      <p:pic>
        <p:nvPicPr>
          <p:cNvPr id="1029" name="Picture 5" descr="C:\Users\Компьютер\Desktop\135984.jpg"/>
          <p:cNvPicPr>
            <a:picLocks noChangeAspect="1" noChangeArrowheads="1"/>
          </p:cNvPicPr>
          <p:nvPr/>
        </p:nvPicPr>
        <p:blipFill>
          <a:blip r:embed="rId10" cstate="print"/>
          <a:srcRect/>
          <a:stretch>
            <a:fillRect/>
          </a:stretch>
        </p:blipFill>
        <p:spPr bwMode="auto">
          <a:xfrm>
            <a:off x="7340667" y="3062003"/>
            <a:ext cx="2736304" cy="2120636"/>
          </a:xfrm>
          <a:prstGeom prst="ellipse">
            <a:avLst/>
          </a:prstGeom>
          <a:ln>
            <a:noFill/>
          </a:ln>
          <a:effectLst>
            <a:softEdge rad="112500"/>
          </a:effectLst>
        </p:spPr>
      </p:pic>
      <p:sp>
        <p:nvSpPr>
          <p:cNvPr id="10" name="TextBox 9"/>
          <p:cNvSpPr txBox="1"/>
          <p:nvPr/>
        </p:nvSpPr>
        <p:spPr>
          <a:xfrm>
            <a:off x="10469919" y="9089"/>
            <a:ext cx="12698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a:t>
            </a:r>
            <a:r>
              <a:rPr lang="ru-RU" sz="2400" b="1"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класс </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23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 calcmode="lin" valueType="num">
                                      <p:cBhvr>
                                        <p:cTn id="14" dur="2000" fill="hold"/>
                                        <p:tgtEl>
                                          <p:spTgt spid="1034"/>
                                        </p:tgtEl>
                                        <p:attrNameLst>
                                          <p:attrName>ppt_w</p:attrName>
                                        </p:attrNameLst>
                                      </p:cBhvr>
                                      <p:tavLst>
                                        <p:tav tm="0">
                                          <p:val>
                                            <p:fltVal val="0"/>
                                          </p:val>
                                        </p:tav>
                                        <p:tav tm="100000">
                                          <p:val>
                                            <p:strVal val="#ppt_w"/>
                                          </p:val>
                                        </p:tav>
                                      </p:tavLst>
                                    </p:anim>
                                    <p:anim calcmode="lin" valueType="num">
                                      <p:cBhvr>
                                        <p:cTn id="15" dur="2000" fill="hold"/>
                                        <p:tgtEl>
                                          <p:spTgt spid="1034"/>
                                        </p:tgtEl>
                                        <p:attrNameLst>
                                          <p:attrName>ppt_h</p:attrName>
                                        </p:attrNameLst>
                                      </p:cBhvr>
                                      <p:tavLst>
                                        <p:tav tm="0">
                                          <p:val>
                                            <p:fltVal val="0"/>
                                          </p:val>
                                        </p:tav>
                                        <p:tav tm="100000">
                                          <p:val>
                                            <p:strVal val="#ppt_h"/>
                                          </p:val>
                                        </p:tav>
                                      </p:tavLst>
                                    </p:anim>
                                    <p:animEffect transition="in" filter="fade">
                                      <p:cBhvr>
                                        <p:cTn id="16" dur="20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p:cTn id="21" dur="500" fill="hold"/>
                                        <p:tgtEl>
                                          <p:spTgt spid="1036"/>
                                        </p:tgtEl>
                                        <p:attrNameLst>
                                          <p:attrName>ppt_w</p:attrName>
                                        </p:attrNameLst>
                                      </p:cBhvr>
                                      <p:tavLst>
                                        <p:tav tm="0">
                                          <p:val>
                                            <p:fltVal val="0"/>
                                          </p:val>
                                        </p:tav>
                                        <p:tav tm="100000">
                                          <p:val>
                                            <p:strVal val="#ppt_w"/>
                                          </p:val>
                                        </p:tav>
                                      </p:tavLst>
                                    </p:anim>
                                    <p:anim calcmode="lin" valueType="num">
                                      <p:cBhvr>
                                        <p:cTn id="22" dur="500" fill="hold"/>
                                        <p:tgtEl>
                                          <p:spTgt spid="103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anim calcmode="lin" valueType="num">
                                      <p:cBhvr>
                                        <p:cTn id="28" dur="1000" fill="hold"/>
                                        <p:tgtEl>
                                          <p:spTgt spid="1030"/>
                                        </p:tgtEl>
                                        <p:attrNameLst>
                                          <p:attrName>ppt_x</p:attrName>
                                        </p:attrNameLst>
                                      </p:cBhvr>
                                      <p:tavLst>
                                        <p:tav tm="0">
                                          <p:val>
                                            <p:strVal val="#ppt_x"/>
                                          </p:val>
                                        </p:tav>
                                        <p:tav tm="100000">
                                          <p:val>
                                            <p:strVal val="#ppt_x"/>
                                          </p:val>
                                        </p:tav>
                                      </p:tavLst>
                                    </p:anim>
                                    <p:anim calcmode="lin" valueType="num">
                                      <p:cBhvr>
                                        <p:cTn id="29" dur="900" decel="100000" fill="hold"/>
                                        <p:tgtEl>
                                          <p:spTgt spid="10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5"/>
                                        </p:tgtEl>
                                        <p:attrNameLst>
                                          <p:attrName>style.visibility</p:attrName>
                                        </p:attrNameLst>
                                      </p:cBhvr>
                                      <p:to>
                                        <p:strVal val="visible"/>
                                      </p:to>
                                    </p:set>
                                    <p:animEffect transition="in" filter="fade">
                                      <p:cBhvr>
                                        <p:cTn id="35" dur="1000"/>
                                        <p:tgtEl>
                                          <p:spTgt spid="1035"/>
                                        </p:tgtEl>
                                      </p:cBhvr>
                                    </p:animEffect>
                                    <p:anim calcmode="lin" valueType="num">
                                      <p:cBhvr>
                                        <p:cTn id="36" dur="1000" fill="hold"/>
                                        <p:tgtEl>
                                          <p:spTgt spid="1035"/>
                                        </p:tgtEl>
                                        <p:attrNameLst>
                                          <p:attrName>ppt_x</p:attrName>
                                        </p:attrNameLst>
                                      </p:cBhvr>
                                      <p:tavLst>
                                        <p:tav tm="0">
                                          <p:val>
                                            <p:strVal val="#ppt_x"/>
                                          </p:val>
                                        </p:tav>
                                        <p:tav tm="100000">
                                          <p:val>
                                            <p:strVal val="#ppt_x"/>
                                          </p:val>
                                        </p:tav>
                                      </p:tavLst>
                                    </p:anim>
                                    <p:anim calcmode="lin" valueType="num">
                                      <p:cBhvr>
                                        <p:cTn id="37"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033"/>
                                        </p:tgtEl>
                                        <p:attrNameLst>
                                          <p:attrName>style.visibility</p:attrName>
                                        </p:attrNameLst>
                                      </p:cBhvr>
                                      <p:to>
                                        <p:strVal val="visible"/>
                                      </p:to>
                                    </p:set>
                                    <p:anim calcmode="lin" valueType="num">
                                      <p:cBhvr>
                                        <p:cTn id="42" dur="500" decel="50000" fill="hold">
                                          <p:stCondLst>
                                            <p:cond delay="0"/>
                                          </p:stCondLst>
                                        </p:cTn>
                                        <p:tgtEl>
                                          <p:spTgt spid="1033"/>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033"/>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033"/>
                                        </p:tgtEl>
                                        <p:attrNameLst>
                                          <p:attrName>ppt_w</p:attrName>
                                        </p:attrNameLst>
                                      </p:cBhvr>
                                      <p:tavLst>
                                        <p:tav tm="0">
                                          <p:val>
                                            <p:strVal val="#ppt_w*.05"/>
                                          </p:val>
                                        </p:tav>
                                        <p:tav tm="100000">
                                          <p:val>
                                            <p:strVal val="#ppt_w"/>
                                          </p:val>
                                        </p:tav>
                                      </p:tavLst>
                                    </p:anim>
                                    <p:anim calcmode="lin" valueType="num">
                                      <p:cBhvr>
                                        <p:cTn id="45" dur="1000" fill="hold"/>
                                        <p:tgtEl>
                                          <p:spTgt spid="1033"/>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033"/>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033"/>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033"/>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03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029"/>
                                        </p:tgtEl>
                                        <p:attrNameLst>
                                          <p:attrName>style.visibility</p:attrName>
                                        </p:attrNameLst>
                                      </p:cBhvr>
                                      <p:to>
                                        <p:strVal val="visible"/>
                                      </p:to>
                                    </p:set>
                                    <p:animEffect transition="in" filter="fade">
                                      <p:cBhvr>
                                        <p:cTn id="54" dur="1000"/>
                                        <p:tgtEl>
                                          <p:spTgt spid="1029"/>
                                        </p:tgtEl>
                                      </p:cBhvr>
                                    </p:animEffect>
                                    <p:anim calcmode="lin" valueType="num">
                                      <p:cBhvr>
                                        <p:cTn id="55" dur="1000" fill="hold"/>
                                        <p:tgtEl>
                                          <p:spTgt spid="1029"/>
                                        </p:tgtEl>
                                        <p:attrNameLst>
                                          <p:attrName>ppt_x</p:attrName>
                                        </p:attrNameLst>
                                      </p:cBhvr>
                                      <p:tavLst>
                                        <p:tav tm="0">
                                          <p:val>
                                            <p:strVal val="#ppt_x"/>
                                          </p:val>
                                        </p:tav>
                                        <p:tav tm="100000">
                                          <p:val>
                                            <p:strVal val="#ppt_x"/>
                                          </p:val>
                                        </p:tav>
                                      </p:tavLst>
                                    </p:anim>
                                    <p:anim calcmode="lin" valueType="num">
                                      <p:cBhvr>
                                        <p:cTn id="5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1032"/>
                                        </p:tgtEl>
                                        <p:attrNameLst>
                                          <p:attrName>style.visibility</p:attrName>
                                        </p:attrNameLst>
                                      </p:cBhvr>
                                      <p:to>
                                        <p:strVal val="visible"/>
                                      </p:to>
                                    </p:set>
                                    <p:anim calcmode="lin" valueType="num">
                                      <p:cBhvr>
                                        <p:cTn id="61" dur="2000" fill="hold"/>
                                        <p:tgtEl>
                                          <p:spTgt spid="1032"/>
                                        </p:tgtEl>
                                        <p:attrNameLst>
                                          <p:attrName>ppt_w</p:attrName>
                                        </p:attrNameLst>
                                      </p:cBhvr>
                                      <p:tavLst>
                                        <p:tav tm="0">
                                          <p:val>
                                            <p:fltVal val="0"/>
                                          </p:val>
                                        </p:tav>
                                        <p:tav tm="100000">
                                          <p:val>
                                            <p:strVal val="#ppt_w"/>
                                          </p:val>
                                        </p:tav>
                                      </p:tavLst>
                                    </p:anim>
                                    <p:anim calcmode="lin" valueType="num">
                                      <p:cBhvr>
                                        <p:cTn id="62" dur="2000" fill="hold"/>
                                        <p:tgtEl>
                                          <p:spTgt spid="1032"/>
                                        </p:tgtEl>
                                        <p:attrNameLst>
                                          <p:attrName>ppt_h</p:attrName>
                                        </p:attrNameLst>
                                      </p:cBhvr>
                                      <p:tavLst>
                                        <p:tav tm="0">
                                          <p:val>
                                            <p:fltVal val="0"/>
                                          </p:val>
                                        </p:tav>
                                        <p:tav tm="100000">
                                          <p:val>
                                            <p:strVal val="#ppt_h"/>
                                          </p:val>
                                        </p:tav>
                                      </p:tavLst>
                                    </p:anim>
                                    <p:animEffect transition="in" filter="fade">
                                      <p:cBhvr>
                                        <p:cTn id="63"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Christ Lutheran Crusader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1446" y="3718719"/>
            <a:ext cx="19431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2" descr="Газета значка - Стоковое векторное изображение STEPHANE LARCHER #295552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72" t="12190" r="7899" b="32278"/>
          <a:stretch>
            <a:fillRect/>
          </a:stretch>
        </p:blipFill>
        <p:spPr bwMode="auto">
          <a:xfrm>
            <a:off x="2248637" y="2179890"/>
            <a:ext cx="2307852" cy="150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Стоковые векторные изображения карета Depositphoto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4143" t="25812" r="6148" b="9637"/>
          <a:stretch>
            <a:fillRect/>
          </a:stretch>
        </p:blipFill>
        <p:spPr bwMode="auto">
          <a:xfrm>
            <a:off x="4978501" y="1012429"/>
            <a:ext cx="14255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Стоковые векторные изображения карета Depositphoto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4143" t="25812" r="6148" b="9637"/>
          <a:stretch>
            <a:fillRect/>
          </a:stretch>
        </p:blipFill>
        <p:spPr bwMode="auto">
          <a:xfrm>
            <a:off x="6676519" y="3521869"/>
            <a:ext cx="2735263"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http://womo.com.ua/wp-content/uploads/2014/04/f_4bc1e269ca12c.jpg"/>
          <p:cNvPicPr>
            <a:picLocks noChangeAspect="1" noChangeArrowheads="1"/>
          </p:cNvPicPr>
          <p:nvPr/>
        </p:nvPicPr>
        <p:blipFill>
          <a:blip r:embed="rId6" cstate="print"/>
          <a:srcRect l="61630" t="5007" r="2762" b="9882"/>
          <a:stretch>
            <a:fillRect/>
          </a:stretch>
        </p:blipFill>
        <p:spPr bwMode="auto">
          <a:xfrm>
            <a:off x="7057210" y="4518842"/>
            <a:ext cx="720080" cy="963799"/>
          </a:xfrm>
          <a:prstGeom prst="roundRect">
            <a:avLst/>
          </a:prstGeom>
          <a:noFill/>
          <a:ln w="57150">
            <a:solidFill>
              <a:srgbClr val="00B050"/>
            </a:solidFill>
          </a:ln>
        </p:spPr>
      </p:pic>
      <p:pic>
        <p:nvPicPr>
          <p:cNvPr id="18" name="Picture 6" descr="Вектор фейерверков - векторный эскиз"/>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0021" y="4646017"/>
            <a:ext cx="2302527" cy="182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7820025" y="4420395"/>
            <a:ext cx="5902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ru-RU" altLang="ru-RU" sz="4800" b="1" dirty="0">
                <a:solidFill>
                  <a:srgbClr val="FF0000"/>
                </a:solidFill>
              </a:rPr>
              <a:t>С</a:t>
            </a:r>
          </a:p>
        </p:txBody>
      </p:sp>
      <p:sp>
        <p:nvSpPr>
          <p:cNvPr id="20" name="TextBox 19"/>
          <p:cNvSpPr txBox="1">
            <a:spLocks noChangeArrowheads="1"/>
          </p:cNvSpPr>
          <p:nvPr/>
        </p:nvSpPr>
        <p:spPr bwMode="auto">
          <a:xfrm>
            <a:off x="8344616" y="4403870"/>
            <a:ext cx="585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ru-RU" altLang="ru-RU" sz="4800" b="1" dirty="0">
                <a:solidFill>
                  <a:srgbClr val="FF0000"/>
                </a:solidFill>
              </a:rPr>
              <a:t>С</a:t>
            </a:r>
          </a:p>
        </p:txBody>
      </p:sp>
      <p:sp>
        <p:nvSpPr>
          <p:cNvPr id="21" name="TextBox 20"/>
          <p:cNvSpPr txBox="1">
            <a:spLocks noChangeArrowheads="1"/>
          </p:cNvSpPr>
          <p:nvPr/>
        </p:nvSpPr>
        <p:spPr bwMode="auto">
          <a:xfrm>
            <a:off x="5303838" y="2205039"/>
            <a:ext cx="10080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ru-RU" altLang="ru-RU" sz="9600" b="1">
                <a:solidFill>
                  <a:srgbClr val="FF0000"/>
                </a:solidFill>
              </a:rPr>
              <a:t>А</a:t>
            </a:r>
          </a:p>
        </p:txBody>
      </p:sp>
      <p:pic>
        <p:nvPicPr>
          <p:cNvPr id="9" name="Picture 14" descr="http://womo.com.ua/wp-content/uploads/2014/04/f_4bc1e269ca12c.jpg"/>
          <p:cNvPicPr>
            <a:picLocks noChangeAspect="1" noChangeArrowheads="1"/>
          </p:cNvPicPr>
          <p:nvPr/>
        </p:nvPicPr>
        <p:blipFill>
          <a:blip r:embed="rId6" cstate="print"/>
          <a:srcRect l="61630" t="5007" r="2762" b="9882"/>
          <a:stretch>
            <a:fillRect/>
          </a:stretch>
        </p:blipFill>
        <p:spPr bwMode="auto">
          <a:xfrm>
            <a:off x="4873128" y="2476178"/>
            <a:ext cx="1486753" cy="1944216"/>
          </a:xfrm>
          <a:prstGeom prst="roundRect">
            <a:avLst/>
          </a:prstGeom>
          <a:noFill/>
        </p:spPr>
      </p:pic>
      <p:pic>
        <p:nvPicPr>
          <p:cNvPr id="22" name="Picture 8" descr="Clip Art Baggage Luggage"/>
          <p:cNvPicPr>
            <a:picLocks noChangeAspect="1" noChangeArrowheads="1"/>
          </p:cNvPicPr>
          <p:nvPr/>
        </p:nvPicPr>
        <p:blipFill>
          <a:blip r:embed="rId8">
            <a:clrChange>
              <a:clrFrom>
                <a:srgbClr val="FCFBF9"/>
              </a:clrFrom>
              <a:clrTo>
                <a:srgbClr val="FCFBF9">
                  <a:alpha val="0"/>
                </a:srgbClr>
              </a:clrTo>
            </a:clrChange>
            <a:extLst>
              <a:ext uri="{28A0092B-C50C-407E-A947-70E740481C1C}">
                <a14:useLocalDpi xmlns:a14="http://schemas.microsoft.com/office/drawing/2010/main" val="0"/>
              </a:ext>
            </a:extLst>
          </a:blip>
          <a:srcRect/>
          <a:stretch>
            <a:fillRect/>
          </a:stretch>
        </p:blipFill>
        <p:spPr bwMode="auto">
          <a:xfrm>
            <a:off x="6628538" y="2092967"/>
            <a:ext cx="1525960" cy="153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rot="-811693">
            <a:off x="2742913" y="2461890"/>
            <a:ext cx="1225049"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ru-RU" altLang="ru-RU" b="1" dirty="0">
                <a:solidFill>
                  <a:schemeClr val="bg1"/>
                </a:solidFill>
              </a:rPr>
              <a:t>г</a:t>
            </a:r>
            <a:r>
              <a:rPr lang="ru-RU" altLang="ru-RU" b="1" dirty="0">
                <a:solidFill>
                  <a:srgbClr val="FF0000"/>
                </a:solidFill>
              </a:rPr>
              <a:t>а</a:t>
            </a:r>
            <a:r>
              <a:rPr lang="ru-RU" altLang="ru-RU" b="1" dirty="0">
                <a:solidFill>
                  <a:schemeClr val="bg1"/>
                </a:solidFill>
              </a:rPr>
              <a:t>зета</a:t>
            </a:r>
            <a:endParaRPr lang="ru-RU" altLang="ru-RU" b="1" dirty="0"/>
          </a:p>
        </p:txBody>
      </p:sp>
      <p:sp>
        <p:nvSpPr>
          <p:cNvPr id="4" name="TextBox 3"/>
          <p:cNvSpPr txBox="1"/>
          <p:nvPr/>
        </p:nvSpPr>
        <p:spPr>
          <a:xfrm>
            <a:off x="10174350" y="0"/>
            <a:ext cx="1467068" cy="584775"/>
          </a:xfrm>
          <a:prstGeom prst="rect">
            <a:avLst/>
          </a:prstGeom>
          <a:noFill/>
        </p:spPr>
        <p:txBody>
          <a:bodyPr wrap="none" rtlCol="0">
            <a:spAutoFit/>
          </a:bodyPr>
          <a:lstStyle/>
          <a:p>
            <a:r>
              <a:rPr lang="ru-RU" sz="3200" b="1" dirty="0"/>
              <a:t>2 класс</a:t>
            </a:r>
            <a:endParaRPr lang="ru-RU" sz="3200" b="1" dirty="0"/>
          </a:p>
        </p:txBody>
      </p:sp>
    </p:spTree>
    <p:extLst>
      <p:ext uri="{BB962C8B-B14F-4D97-AF65-F5344CB8AC3E}">
        <p14:creationId xmlns:p14="http://schemas.microsoft.com/office/powerpoint/2010/main" val="1478656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p:cTn id="19" dur="2000" fill="hold"/>
                                        <p:tgtEl>
                                          <p:spTgt spid="23558"/>
                                        </p:tgtEl>
                                        <p:attrNameLst>
                                          <p:attrName>ppt_w</p:attrName>
                                        </p:attrNameLst>
                                      </p:cBhvr>
                                      <p:tavLst>
                                        <p:tav tm="0">
                                          <p:val>
                                            <p:fltVal val="0"/>
                                          </p:val>
                                        </p:tav>
                                        <p:tav tm="100000">
                                          <p:val>
                                            <p:strVal val="#ppt_w"/>
                                          </p:val>
                                        </p:tav>
                                      </p:tavLst>
                                    </p:anim>
                                    <p:anim calcmode="lin" valueType="num">
                                      <p:cBhvr>
                                        <p:cTn id="20" dur="2000" fill="hold"/>
                                        <p:tgtEl>
                                          <p:spTgt spid="23558"/>
                                        </p:tgtEl>
                                        <p:attrNameLst>
                                          <p:attrName>ppt_h</p:attrName>
                                        </p:attrNameLst>
                                      </p:cBhvr>
                                      <p:tavLst>
                                        <p:tav tm="0">
                                          <p:val>
                                            <p:fltVal val="0"/>
                                          </p:val>
                                        </p:tav>
                                        <p:tav tm="100000">
                                          <p:val>
                                            <p:strVal val="#ppt_h"/>
                                          </p:val>
                                        </p:tav>
                                      </p:tavLst>
                                    </p:anim>
                                    <p:animEffect transition="in" filter="fade">
                                      <p:cBhvr>
                                        <p:cTn id="21" dur="2000"/>
                                        <p:tgtEl>
                                          <p:spTgt spid="2355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23564"/>
                                        </p:tgtEl>
                                        <p:attrNameLst>
                                          <p:attrName>style.visibility</p:attrName>
                                        </p:attrNameLst>
                                      </p:cBhvr>
                                      <p:to>
                                        <p:strVal val="visible"/>
                                      </p:to>
                                    </p:set>
                                    <p:anim calcmode="lin" valueType="num">
                                      <p:cBhvr>
                                        <p:cTn id="26" dur="1500" fill="hold"/>
                                        <p:tgtEl>
                                          <p:spTgt spid="23564"/>
                                        </p:tgtEl>
                                        <p:attrNameLst>
                                          <p:attrName>ppt_w</p:attrName>
                                        </p:attrNameLst>
                                      </p:cBhvr>
                                      <p:tavLst>
                                        <p:tav tm="0">
                                          <p:val>
                                            <p:fltVal val="0"/>
                                          </p:val>
                                        </p:tav>
                                        <p:tav tm="100000">
                                          <p:val>
                                            <p:strVal val="#ppt_w"/>
                                          </p:val>
                                        </p:tav>
                                      </p:tavLst>
                                    </p:anim>
                                    <p:anim calcmode="lin" valueType="num">
                                      <p:cBhvr>
                                        <p:cTn id="27" dur="1500" fill="hold"/>
                                        <p:tgtEl>
                                          <p:spTgt spid="23564"/>
                                        </p:tgtEl>
                                        <p:attrNameLst>
                                          <p:attrName>ppt_h</p:attrName>
                                        </p:attrNameLst>
                                      </p:cBhvr>
                                      <p:tavLst>
                                        <p:tav tm="0">
                                          <p:val>
                                            <p:fltVal val="0"/>
                                          </p:val>
                                        </p:tav>
                                        <p:tav tm="100000">
                                          <p:val>
                                            <p:strVal val="#ppt_h"/>
                                          </p:val>
                                        </p:tav>
                                      </p:tavLst>
                                    </p:anim>
                                    <p:animEffect transition="in" filter="fade">
                                      <p:cBhvr>
                                        <p:cTn id="28" dur="1500"/>
                                        <p:tgtEl>
                                          <p:spTgt spid="23564"/>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2000" fill="hold"/>
                                        <p:tgtEl>
                                          <p:spTgt spid="23"/>
                                        </p:tgtEl>
                                        <p:attrNameLst>
                                          <p:attrName>ppt_w</p:attrName>
                                        </p:attrNameLst>
                                      </p:cBhvr>
                                      <p:tavLst>
                                        <p:tav tm="0">
                                          <p:val>
                                            <p:fltVal val="0"/>
                                          </p:val>
                                        </p:tav>
                                        <p:tav tm="100000">
                                          <p:val>
                                            <p:strVal val="#ppt_w"/>
                                          </p:val>
                                        </p:tav>
                                      </p:tavLst>
                                    </p:anim>
                                    <p:anim calcmode="lin" valueType="num">
                                      <p:cBhvr>
                                        <p:cTn id="32" dur="2000" fill="hold"/>
                                        <p:tgtEl>
                                          <p:spTgt spid="23"/>
                                        </p:tgtEl>
                                        <p:attrNameLst>
                                          <p:attrName>ppt_h</p:attrName>
                                        </p:attrNameLst>
                                      </p:cBhvr>
                                      <p:tavLst>
                                        <p:tav tm="0">
                                          <p:val>
                                            <p:fltVal val="0"/>
                                          </p:val>
                                        </p:tav>
                                        <p:tav tm="100000">
                                          <p:val>
                                            <p:strVal val="#ppt_h"/>
                                          </p:val>
                                        </p:tav>
                                      </p:tavLst>
                                    </p:anim>
                                    <p:animEffect transition="in" filter="fade">
                                      <p:cBhvr>
                                        <p:cTn id="33" dur="2000"/>
                                        <p:tgtEl>
                                          <p:spTgt spid="2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2000" fill="hold"/>
                                        <p:tgtEl>
                                          <p:spTgt spid="15"/>
                                        </p:tgtEl>
                                        <p:attrNameLst>
                                          <p:attrName>ppt_w</p:attrName>
                                        </p:attrNameLst>
                                      </p:cBhvr>
                                      <p:tavLst>
                                        <p:tav tm="0">
                                          <p:val>
                                            <p:fltVal val="0"/>
                                          </p:val>
                                        </p:tav>
                                        <p:tav tm="100000">
                                          <p:val>
                                            <p:strVal val="#ppt_w"/>
                                          </p:val>
                                        </p:tav>
                                      </p:tavLst>
                                    </p:anim>
                                    <p:anim calcmode="lin" valueType="num">
                                      <p:cBhvr>
                                        <p:cTn id="39" dur="2000" fill="hold"/>
                                        <p:tgtEl>
                                          <p:spTgt spid="15"/>
                                        </p:tgtEl>
                                        <p:attrNameLst>
                                          <p:attrName>ppt_h</p:attrName>
                                        </p:attrNameLst>
                                      </p:cBhvr>
                                      <p:tavLst>
                                        <p:tav tm="0">
                                          <p:val>
                                            <p:fltVal val="0"/>
                                          </p:val>
                                        </p:tav>
                                        <p:tav tm="100000">
                                          <p:val>
                                            <p:strVal val="#ppt_h"/>
                                          </p:val>
                                        </p:tav>
                                      </p:tavLst>
                                    </p:anim>
                                    <p:animEffect transition="in" filter="fade">
                                      <p:cBhvr>
                                        <p:cTn id="40" dur="2000"/>
                                        <p:tgtEl>
                                          <p:spTgt spid="1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2000" fill="hold"/>
                                        <p:tgtEl>
                                          <p:spTgt spid="22"/>
                                        </p:tgtEl>
                                        <p:attrNameLst>
                                          <p:attrName>ppt_w</p:attrName>
                                        </p:attrNameLst>
                                      </p:cBhvr>
                                      <p:tavLst>
                                        <p:tav tm="0">
                                          <p:val>
                                            <p:fltVal val="0"/>
                                          </p:val>
                                        </p:tav>
                                        <p:tav tm="100000">
                                          <p:val>
                                            <p:strVal val="#ppt_w"/>
                                          </p:val>
                                        </p:tav>
                                      </p:tavLst>
                                    </p:anim>
                                    <p:anim calcmode="lin" valueType="num">
                                      <p:cBhvr>
                                        <p:cTn id="46" dur="2000" fill="hold"/>
                                        <p:tgtEl>
                                          <p:spTgt spid="22"/>
                                        </p:tgtEl>
                                        <p:attrNameLst>
                                          <p:attrName>ppt_h</p:attrName>
                                        </p:attrNameLst>
                                      </p:cBhvr>
                                      <p:tavLst>
                                        <p:tav tm="0">
                                          <p:val>
                                            <p:fltVal val="0"/>
                                          </p:val>
                                        </p:tav>
                                        <p:tav tm="100000">
                                          <p:val>
                                            <p:strVal val="#ppt_h"/>
                                          </p:val>
                                        </p:tav>
                                      </p:tavLst>
                                    </p:anim>
                                    <p:animEffect transition="in" filter="fade">
                                      <p:cBhvr>
                                        <p:cTn id="47" dur="2000"/>
                                        <p:tgtEl>
                                          <p:spTgt spid="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2000" fill="hold"/>
                                        <p:tgtEl>
                                          <p:spTgt spid="16"/>
                                        </p:tgtEl>
                                        <p:attrNameLst>
                                          <p:attrName>ppt_w</p:attrName>
                                        </p:attrNameLst>
                                      </p:cBhvr>
                                      <p:tavLst>
                                        <p:tav tm="0">
                                          <p:val>
                                            <p:fltVal val="0"/>
                                          </p:val>
                                        </p:tav>
                                        <p:tav tm="100000">
                                          <p:val>
                                            <p:strVal val="#ppt_w"/>
                                          </p:val>
                                        </p:tav>
                                      </p:tavLst>
                                    </p:anim>
                                    <p:anim calcmode="lin" valueType="num">
                                      <p:cBhvr>
                                        <p:cTn id="53" dur="2000" fill="hold"/>
                                        <p:tgtEl>
                                          <p:spTgt spid="16"/>
                                        </p:tgtEl>
                                        <p:attrNameLst>
                                          <p:attrName>ppt_h</p:attrName>
                                        </p:attrNameLst>
                                      </p:cBhvr>
                                      <p:tavLst>
                                        <p:tav tm="0">
                                          <p:val>
                                            <p:fltVal val="0"/>
                                          </p:val>
                                        </p:tav>
                                        <p:tav tm="100000">
                                          <p:val>
                                            <p:strVal val="#ppt_h"/>
                                          </p:val>
                                        </p:tav>
                                      </p:tavLst>
                                    </p:anim>
                                    <p:animEffect transition="in" filter="fade">
                                      <p:cBhvr>
                                        <p:cTn id="54" dur="2000"/>
                                        <p:tgtEl>
                                          <p:spTgt spid="16"/>
                                        </p:tgtEl>
                                      </p:cBhvr>
                                    </p:animEffec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par>
                          <p:cTn id="57" fill="hold" nodeType="afterGroup">
                            <p:stCondLst>
                              <p:cond delay="2000"/>
                            </p:stCondLst>
                            <p:childTnLst>
                              <p:par>
                                <p:cTn id="58" presetID="30"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800" decel="100000"/>
                                        <p:tgtEl>
                                          <p:spTgt spid="19"/>
                                        </p:tgtEl>
                                      </p:cBhvr>
                                    </p:animEffect>
                                    <p:anim calcmode="lin" valueType="num">
                                      <p:cBhvr>
                                        <p:cTn id="61" dur="800" decel="100000" fill="hold"/>
                                        <p:tgtEl>
                                          <p:spTgt spid="19"/>
                                        </p:tgtEl>
                                        <p:attrNameLst>
                                          <p:attrName>style.rotation</p:attrName>
                                        </p:attrNameLst>
                                      </p:cBhvr>
                                      <p:tavLst>
                                        <p:tav tm="0">
                                          <p:val>
                                            <p:fltVal val="-90"/>
                                          </p:val>
                                        </p:tav>
                                        <p:tav tm="100000">
                                          <p:val>
                                            <p:fltVal val="0"/>
                                          </p:val>
                                        </p:tav>
                                      </p:tavLst>
                                    </p:anim>
                                    <p:anim calcmode="lin" valueType="num">
                                      <p:cBhvr>
                                        <p:cTn id="62" dur="800" decel="100000" fill="hold"/>
                                        <p:tgtEl>
                                          <p:spTgt spid="19"/>
                                        </p:tgtEl>
                                        <p:attrNameLst>
                                          <p:attrName>ppt_x</p:attrName>
                                        </p:attrNameLst>
                                      </p:cBhvr>
                                      <p:tavLst>
                                        <p:tav tm="0">
                                          <p:val>
                                            <p:strVal val="#ppt_x+0.4"/>
                                          </p:val>
                                        </p:tav>
                                        <p:tav tm="100000">
                                          <p:val>
                                            <p:strVal val="#ppt_x-0.05"/>
                                          </p:val>
                                        </p:tav>
                                      </p:tavLst>
                                    </p:anim>
                                    <p:anim calcmode="lin" valueType="num">
                                      <p:cBhvr>
                                        <p:cTn id="63" dur="800" decel="100000" fill="hold"/>
                                        <p:tgtEl>
                                          <p:spTgt spid="19"/>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66" fill="hold" nodeType="afterGroup">
                            <p:stCondLst>
                              <p:cond delay="3000"/>
                            </p:stCondLst>
                            <p:childTnLst>
                              <p:par>
                                <p:cTn id="67" presetID="3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800" decel="100000"/>
                                        <p:tgtEl>
                                          <p:spTgt spid="20"/>
                                        </p:tgtEl>
                                      </p:cBhvr>
                                    </p:animEffect>
                                    <p:anim calcmode="lin" valueType="num">
                                      <p:cBhvr>
                                        <p:cTn id="70" dur="800" decel="100000" fill="hold"/>
                                        <p:tgtEl>
                                          <p:spTgt spid="20"/>
                                        </p:tgtEl>
                                        <p:attrNameLst>
                                          <p:attrName>style.rotation</p:attrName>
                                        </p:attrNameLst>
                                      </p:cBhvr>
                                      <p:tavLst>
                                        <p:tav tm="0">
                                          <p:val>
                                            <p:fltVal val="-90"/>
                                          </p:val>
                                        </p:tav>
                                        <p:tav tm="100000">
                                          <p:val>
                                            <p:fltVal val="0"/>
                                          </p:val>
                                        </p:tav>
                                      </p:tavLst>
                                    </p:anim>
                                    <p:anim calcmode="lin" valueType="num">
                                      <p:cBhvr>
                                        <p:cTn id="71" dur="800" decel="100000" fill="hold"/>
                                        <p:tgtEl>
                                          <p:spTgt spid="20"/>
                                        </p:tgtEl>
                                        <p:attrNameLst>
                                          <p:attrName>ppt_x</p:attrName>
                                        </p:attrNameLst>
                                      </p:cBhvr>
                                      <p:tavLst>
                                        <p:tav tm="0">
                                          <p:val>
                                            <p:strVal val="#ppt_x+0.4"/>
                                          </p:val>
                                        </p:tav>
                                        <p:tav tm="100000">
                                          <p:val>
                                            <p:strVal val="#ppt_x-0.05"/>
                                          </p:val>
                                        </p:tav>
                                      </p:tavLst>
                                    </p:anim>
                                    <p:anim calcmode="lin" valueType="num">
                                      <p:cBhvr>
                                        <p:cTn id="72" dur="800" decel="100000" fill="hold"/>
                                        <p:tgtEl>
                                          <p:spTgt spid="20"/>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53"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fltVal val="0"/>
                                          </p:val>
                                        </p:tav>
                                        <p:tav tm="100000">
                                          <p:val>
                                            <p:strVal val="#ppt_h"/>
                                          </p:val>
                                        </p:tav>
                                      </p:tavLst>
                                    </p:anim>
                                    <p:animEffect transition="in" filter="fade">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llforchildren.ru/games/img/3-36.gif"/>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390515" y="4575574"/>
            <a:ext cx="1502031" cy="150203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a:stretch>
            <a:fillRect/>
          </a:stretch>
        </p:blipFill>
        <p:spPr>
          <a:xfrm>
            <a:off x="1320212" y="2244051"/>
            <a:ext cx="2989642" cy="2242231"/>
          </a:xfrm>
          <a:prstGeom prst="rect">
            <a:avLst/>
          </a:prstGeom>
          <a:ln>
            <a:noFill/>
          </a:ln>
          <a:effectLst>
            <a:softEdge rad="112500"/>
          </a:effectLst>
        </p:spPr>
      </p:pic>
      <p:pic>
        <p:nvPicPr>
          <p:cNvPr id="5" name="Рисунок 4"/>
          <p:cNvPicPr>
            <a:picLocks noChangeAspect="1"/>
          </p:cNvPicPr>
          <p:nvPr/>
        </p:nvPicPr>
        <p:blipFill>
          <a:blip r:embed="rId5"/>
          <a:stretch>
            <a:fillRect/>
          </a:stretch>
        </p:blipFill>
        <p:spPr>
          <a:xfrm>
            <a:off x="7629167" y="1035040"/>
            <a:ext cx="2634649" cy="2418022"/>
          </a:xfrm>
          <a:prstGeom prst="rect">
            <a:avLst/>
          </a:prstGeom>
          <a:ln>
            <a:noFill/>
          </a:ln>
          <a:effectLst>
            <a:softEdge rad="112500"/>
          </a:effectLst>
        </p:spPr>
      </p:pic>
      <p:pic>
        <p:nvPicPr>
          <p:cNvPr id="8" name="Рисунок 7"/>
          <p:cNvPicPr>
            <a:picLocks noChangeAspect="1"/>
          </p:cNvPicPr>
          <p:nvPr/>
        </p:nvPicPr>
        <p:blipFill>
          <a:blip r:embed="rId6">
            <a:clrChange>
              <a:clrFrom>
                <a:srgbClr val="FFFFFF"/>
              </a:clrFrom>
              <a:clrTo>
                <a:srgbClr val="FFFFFF">
                  <a:alpha val="0"/>
                </a:srgbClr>
              </a:clrTo>
            </a:clrChange>
          </a:blip>
          <a:stretch>
            <a:fillRect/>
          </a:stretch>
        </p:blipFill>
        <p:spPr>
          <a:xfrm>
            <a:off x="7138199" y="3081174"/>
            <a:ext cx="3616583" cy="2712438"/>
          </a:xfrm>
          <a:prstGeom prst="rect">
            <a:avLst/>
          </a:prstGeom>
        </p:spPr>
      </p:pic>
      <p:pic>
        <p:nvPicPr>
          <p:cNvPr id="10" name="Рисунок 9"/>
          <p:cNvPicPr>
            <a:picLocks noChangeAspect="1"/>
          </p:cNvPicPr>
          <p:nvPr/>
        </p:nvPicPr>
        <p:blipFill>
          <a:blip r:embed="rId7"/>
          <a:stretch>
            <a:fillRect/>
          </a:stretch>
        </p:blipFill>
        <p:spPr>
          <a:xfrm>
            <a:off x="4447568" y="4043276"/>
            <a:ext cx="2905854" cy="2179390"/>
          </a:xfrm>
          <a:prstGeom prst="rect">
            <a:avLst/>
          </a:prstGeom>
        </p:spPr>
      </p:pic>
      <p:pic>
        <p:nvPicPr>
          <p:cNvPr id="11" name="Рисунок 10"/>
          <p:cNvPicPr>
            <a:picLocks noChangeAspect="1"/>
          </p:cNvPicPr>
          <p:nvPr/>
        </p:nvPicPr>
        <p:blipFill>
          <a:blip r:embed="rId8">
            <a:clrChange>
              <a:clrFrom>
                <a:srgbClr val="FFFFFF"/>
              </a:clrFrom>
              <a:clrTo>
                <a:srgbClr val="FFFFFF">
                  <a:alpha val="0"/>
                </a:srgbClr>
              </a:clrTo>
            </a:clrChange>
          </a:blip>
          <a:stretch>
            <a:fillRect/>
          </a:stretch>
        </p:blipFill>
        <p:spPr>
          <a:xfrm>
            <a:off x="1973208" y="682626"/>
            <a:ext cx="2336646" cy="1565984"/>
          </a:xfrm>
          <a:prstGeom prst="rect">
            <a:avLst/>
          </a:prstGeom>
        </p:spPr>
      </p:pic>
      <p:pic>
        <p:nvPicPr>
          <p:cNvPr id="13" name="Рисунок 12"/>
          <p:cNvPicPr>
            <a:picLocks noChangeAspect="1"/>
          </p:cNvPicPr>
          <p:nvPr/>
        </p:nvPicPr>
        <p:blipFill>
          <a:blip r:embed="rId9"/>
          <a:stretch>
            <a:fillRect/>
          </a:stretch>
        </p:blipFill>
        <p:spPr>
          <a:xfrm>
            <a:off x="4501209" y="672766"/>
            <a:ext cx="2936603" cy="2202452"/>
          </a:xfrm>
          <a:prstGeom prst="rect">
            <a:avLst/>
          </a:prstGeom>
        </p:spPr>
      </p:pic>
      <p:pic>
        <p:nvPicPr>
          <p:cNvPr id="2" name="Рисунок 1"/>
          <p:cNvPicPr>
            <a:picLocks noChangeAspect="1"/>
          </p:cNvPicPr>
          <p:nvPr/>
        </p:nvPicPr>
        <p:blipFill>
          <a:blip r:embed="rId10">
            <a:clrChange>
              <a:clrFrom>
                <a:srgbClr val="FFFFFF"/>
              </a:clrFrom>
              <a:clrTo>
                <a:srgbClr val="FFFFFF">
                  <a:alpha val="0"/>
                </a:srgbClr>
              </a:clrTo>
            </a:clrChange>
          </a:blip>
          <a:stretch>
            <a:fillRect/>
          </a:stretch>
        </p:blipFill>
        <p:spPr>
          <a:xfrm>
            <a:off x="4392708" y="2087312"/>
            <a:ext cx="2766380" cy="2555710"/>
          </a:xfrm>
          <a:prstGeom prst="rect">
            <a:avLst/>
          </a:prstGeom>
        </p:spPr>
      </p:pic>
      <p:sp>
        <p:nvSpPr>
          <p:cNvPr id="6" name="TextBox 5"/>
          <p:cNvSpPr txBox="1"/>
          <p:nvPr/>
        </p:nvSpPr>
        <p:spPr>
          <a:xfrm>
            <a:off x="10469919" y="9089"/>
            <a:ext cx="1269899" cy="461665"/>
          </a:xfrm>
          <a:prstGeom prst="rect">
            <a:avLst/>
          </a:prstGeom>
          <a:noFill/>
        </p:spPr>
        <p:txBody>
          <a:bodyPr wrap="none" rtlCol="0">
            <a:spAutoFit/>
          </a:bodyPr>
          <a:lstStyle/>
          <a:p>
            <a:r>
              <a:rPr lang="ru-RU" sz="2400" b="1" dirty="0" smtClean="0">
                <a:latin typeface="Times New Roman" panose="02020603050405020304" pitchFamily="18" charset="0"/>
                <a:cs typeface="Times New Roman" panose="02020603050405020304" pitchFamily="18" charset="0"/>
              </a:rPr>
              <a:t>3 класс </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9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ipsforlawyers.com/wp-content/uploads/2014/10/Tweedle-Dee-and-D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7424" y="2285147"/>
            <a:ext cx="2926522"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ream-wallpaper.com/free-wallpaper/art-wallpaper/3d-character-1-wallpaper/1680x1050/free-wallpaper-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007" y="5220210"/>
            <a:ext cx="2075365" cy="1297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uboznatel.ru/wp-content/uploads/2013/03/pi_b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3386" y="4316549"/>
            <a:ext cx="1700107" cy="11666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mattfiske.files.wordpress.com/2013/12/mangane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65611">
            <a:off x="1988349" y="1278249"/>
            <a:ext cx="2623918" cy="16288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http://www.fotozone.ru/images/2014/04/17/0_00000000000000000000_0000000_aaa_aaaaaaaaaaaaa_aaaagirlyand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90780">
            <a:off x="3628984" y="344504"/>
            <a:ext cx="3105747" cy="1947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descr="http://lib.znaimo.com.ua/tw_files2/urls_4/965/d-964366/964366_html_4efa3f8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9191" y="386996"/>
            <a:ext cx="2433943" cy="25641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4" name="Picture 20" descr="https://im1-tub-ru.yandex.net/i?id=d0c84a5fe93b81d1dd3595d0c1853f54&amp;n=33&amp;h=215&amp;w=3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5505" y="2648039"/>
            <a:ext cx="2496098" cy="16563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6" name="Picture 22" descr="http://mediasubs.ru/group/uploads/le/legko-li-osvoit-tehniku-akvarelnoj-zhivopisi-i-zachem-eto-nado/image2/FiYjYtMzQ.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65142">
            <a:off x="7451385" y="2205122"/>
            <a:ext cx="3375787" cy="2384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2" name="Picture 18" descr="http://gorbolnitca.com/sites/default/files/field/image/malenkiy_trolleybus.pn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8232" y="3825301"/>
            <a:ext cx="2722092" cy="185597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iic.vologda-portal.ru/upload/iblock/e13/ava.jpg"/>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3951" y="4797576"/>
            <a:ext cx="2289589" cy="171973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393399" y="5982700"/>
            <a:ext cx="1740987" cy="534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1 000 000</a:t>
            </a:r>
            <a:endParaRPr lang="ru-RU" sz="2800" b="1" dirty="0">
              <a:solidFill>
                <a:srgbClr val="FF0000"/>
              </a:solidFill>
            </a:endParaRPr>
          </a:p>
        </p:txBody>
      </p:sp>
      <p:sp>
        <p:nvSpPr>
          <p:cNvPr id="13" name="TextBox 12"/>
          <p:cNvSpPr txBox="1"/>
          <p:nvPr/>
        </p:nvSpPr>
        <p:spPr>
          <a:xfrm>
            <a:off x="10469919" y="9089"/>
            <a:ext cx="1269899" cy="461665"/>
          </a:xfrm>
          <a:prstGeom prst="rect">
            <a:avLst/>
          </a:prstGeom>
          <a:noFill/>
        </p:spPr>
        <p:txBody>
          <a:bodyPr wrap="none" rtlCol="0">
            <a:spAutoFit/>
          </a:bodyPr>
          <a:lstStyle/>
          <a:p>
            <a:r>
              <a:rPr lang="ru-RU" sz="2400" b="1" dirty="0">
                <a:latin typeface="Times New Roman" panose="02020603050405020304" pitchFamily="18" charset="0"/>
                <a:cs typeface="Times New Roman" panose="02020603050405020304" pitchFamily="18" charset="0"/>
              </a:rPr>
              <a:t>4</a:t>
            </a:r>
            <a:r>
              <a:rPr lang="ru-RU" sz="2400" b="1" dirty="0" smtClean="0">
                <a:latin typeface="Times New Roman" panose="02020603050405020304" pitchFamily="18" charset="0"/>
                <a:cs typeface="Times New Roman" panose="02020603050405020304" pitchFamily="18" charset="0"/>
              </a:rPr>
              <a:t> класс </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10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4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5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Выноска-облако 5"/>
          <p:cNvSpPr/>
          <p:nvPr/>
        </p:nvSpPr>
        <p:spPr>
          <a:xfrm>
            <a:off x="1752601" y="0"/>
            <a:ext cx="8582025" cy="6858000"/>
          </a:xfrm>
          <a:prstGeom prst="cloudCallout">
            <a:avLst>
              <a:gd name="adj1" fmla="val -47166"/>
              <a:gd name="adj2" fmla="val 45219"/>
            </a:avLst>
          </a:prstGeom>
          <a:solidFill>
            <a:srgbClr val="7AD9E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381956" name="Picture 4" descr="http://net-pereplate.ru/images/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87119">
            <a:off x="6399214" y="4970464"/>
            <a:ext cx="16414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1725" y="4384675"/>
            <a:ext cx="25908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www.s-graciya.ru/upload/image/tovars/simrit/zametki/4.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1576" y="3271839"/>
            <a:ext cx="22256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4" name="Picture 2" descr="http://www.free-lancers.net/posted_files/2E2EC1A1C997.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3650" y="1778000"/>
            <a:ext cx="2319338"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meetology.com/wp-content/uploads/2014/05/shutterstock_19174033-783x699.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6176" y="-85725"/>
            <a:ext cx="2352675" cy="209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http://ppt4web.ru/images/15/705/640/img26.jpg"/>
          <p:cNvPicPr>
            <a:picLocks noChangeAspect="1" noChangeArrowheads="1"/>
          </p:cNvPicPr>
          <p:nvPr/>
        </p:nvPicPr>
        <p:blipFill>
          <a:blip r:embed="rId8">
            <a:extLst>
              <a:ext uri="{28A0092B-C50C-407E-A947-70E740481C1C}">
                <a14:useLocalDpi xmlns:a14="http://schemas.microsoft.com/office/drawing/2010/main" val="0"/>
              </a:ext>
            </a:extLst>
          </a:blip>
          <a:srcRect l="3751" t="3333" r="5000" b="3333"/>
          <a:stretch>
            <a:fillRect/>
          </a:stretch>
        </p:blipFill>
        <p:spPr bwMode="auto">
          <a:xfrm>
            <a:off x="8058150" y="1909764"/>
            <a:ext cx="1633538"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shop.us37.ru/images/aka-180x180.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33600" y="992188"/>
            <a:ext cx="1962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http://cs629502.vk.me/v629502685/c1ea/0vNU0CFgnjc.jpg"/>
          <p:cNvPicPr>
            <a:picLocks noChangeAspect="1" noChangeArrowheads="1"/>
          </p:cNvPicPr>
          <p:nvPr/>
        </p:nvPicPr>
        <p:blipFill>
          <a:blip r:embed="rId10">
            <a:extLst>
              <a:ext uri="{28A0092B-C50C-407E-A947-70E740481C1C}">
                <a14:useLocalDpi xmlns:a14="http://schemas.microsoft.com/office/drawing/2010/main" val="0"/>
              </a:ext>
            </a:extLst>
          </a:blip>
          <a:srcRect r="17714"/>
          <a:stretch>
            <a:fillRect/>
          </a:stretch>
        </p:blipFill>
        <p:spPr bwMode="auto">
          <a:xfrm>
            <a:off x="6438900" y="374651"/>
            <a:ext cx="19573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Box 8"/>
          <p:cNvSpPr txBox="1">
            <a:spLocks noChangeArrowheads="1"/>
          </p:cNvSpPr>
          <p:nvPr/>
        </p:nvSpPr>
        <p:spPr bwMode="auto">
          <a:xfrm rot="-1911011">
            <a:off x="5419726" y="3322639"/>
            <a:ext cx="1628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ru-RU" altLang="ru-RU" b="1"/>
              <a:t>В </a:t>
            </a:r>
            <a:r>
              <a:rPr lang="ru-RU" altLang="ru-RU" b="1">
                <a:solidFill>
                  <a:srgbClr val="FF0000"/>
                </a:solidFill>
              </a:rPr>
              <a:t>ТЕЛЕ</a:t>
            </a:r>
          </a:p>
        </p:txBody>
      </p:sp>
      <p:pic>
        <p:nvPicPr>
          <p:cNvPr id="23" name="Picture 8" descr="http://i76.beon.ru/28/70/1767028/74/61834474/0_d55e_22d911e0_XL.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5522" y="3101036"/>
            <a:ext cx="2382994" cy="1787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1705" y="0"/>
            <a:ext cx="1627369" cy="646331"/>
          </a:xfrm>
          <a:prstGeom prst="rect">
            <a:avLst/>
          </a:prstGeom>
          <a:noFill/>
        </p:spPr>
        <p:txBody>
          <a:bodyPr wrap="none" rtlCol="0">
            <a:spAutoFit/>
          </a:bodyPr>
          <a:lstStyle/>
          <a:p>
            <a:r>
              <a:rPr lang="ru-RU" sz="3600" b="1" dirty="0"/>
              <a:t>4 класс</a:t>
            </a:r>
            <a:endParaRPr lang="ru-RU" sz="3600" b="1" dirty="0"/>
          </a:p>
        </p:txBody>
      </p:sp>
    </p:spTree>
    <p:extLst>
      <p:ext uri="{BB962C8B-B14F-4D97-AF65-F5344CB8AC3E}">
        <p14:creationId xmlns:p14="http://schemas.microsoft.com/office/powerpoint/2010/main" val="1256634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19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19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56</TotalTime>
  <Words>309</Words>
  <Application>Microsoft Office PowerPoint</Application>
  <PresentationFormat>Широкоэкранный</PresentationFormat>
  <Paragraphs>45</Paragraphs>
  <Slides>7</Slides>
  <Notes>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vt:i4>
      </vt:variant>
    </vt:vector>
  </HeadingPairs>
  <TitlesOfParts>
    <vt:vector size="13" baseType="lpstr">
      <vt:lpstr>Arial</vt:lpstr>
      <vt:lpstr>Calibri</vt:lpstr>
      <vt:lpstr>Constantia</vt:lpstr>
      <vt:lpstr>Garamond</vt:lpstr>
      <vt:lpstr>Times New Roman</vt:lpstr>
      <vt:lpstr>Натуральные материалы</vt:lpstr>
      <vt:lpstr>Мнемотренажер  МКС (метод ключевых слов)  Словарные слова 1-4 класс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7</cp:revision>
  <dcterms:created xsi:type="dcterms:W3CDTF">2018-07-28T17:01:46Z</dcterms:created>
  <dcterms:modified xsi:type="dcterms:W3CDTF">2018-07-29T05:22:30Z</dcterms:modified>
</cp:coreProperties>
</file>